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0-3.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6-1.png>
</file>

<file path=ppt/media/image-6-2.png>
</file>

<file path=ppt/media/image-6-3.png>
</file>

<file path=ppt/media/image-7-1.png>
</file>

<file path=ppt/media/image-7-2.png>
</file>

<file path=ppt/media/image-7-3.png>
</file>

<file path=ppt/media/image-7-4.png>
</file>

<file path=ppt/media/image-7-5.png>
</file>

<file path=ppt/media/image-7-6.png>
</file>

<file path=ppt/media/image-8-1.png>
</file>

<file path=ppt/media/image-8-2.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8" Type="http://schemas.openxmlformats.org/officeDocument/2006/relationships/slideLayout" Target="../slideLayouts/slideLayout1.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5" Type="http://schemas.openxmlformats.org/officeDocument/2006/relationships/slideLayout" Target="../slideLayouts/slideLayout1.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64037" y="1676757"/>
            <a:ext cx="7415927" cy="3006090"/>
          </a:xfrm>
          <a:prstGeom prst="rect">
            <a:avLst/>
          </a:prstGeom>
          <a:noFill/>
          <a:ln/>
        </p:spPr>
        <p:txBody>
          <a:bodyPr wrap="square" rtlCol="0" anchor="t"/>
          <a:lstStyle/>
          <a:p>
            <a:pPr indent="0" marL="0">
              <a:lnSpc>
                <a:spcPts val="7890"/>
              </a:lnSpc>
              <a:buNone/>
            </a:pPr>
            <a:r>
              <a:rPr lang="en-US" sz="6312" b="1" dirty="0">
                <a:solidFill>
                  <a:srgbClr val="FFFFFF"/>
                </a:solidFill>
                <a:latin typeface="Nunito" pitchFamily="34" charset="0"/>
                <a:ea typeface="Nunito" pitchFamily="34" charset="-122"/>
                <a:cs typeface="Nunito" pitchFamily="34" charset="-120"/>
              </a:rPr>
              <a:t>Evaluating and Improving RAG Pipeline Metrics</a:t>
            </a:r>
            <a:endParaRPr lang="en-US" sz="6312" dirty="0"/>
          </a:p>
        </p:txBody>
      </p:sp>
      <p:sp>
        <p:nvSpPr>
          <p:cNvPr id="6" name="Text 2"/>
          <p:cNvSpPr/>
          <p:nvPr/>
        </p:nvSpPr>
        <p:spPr>
          <a:xfrm>
            <a:off x="864037" y="5053132"/>
            <a:ext cx="7415927" cy="790099"/>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This project aims to evaluate and enhance the performance of our RAG pipeline. </a:t>
            </a:r>
            <a:endParaRPr lang="en-US" sz="1944" dirty="0"/>
          </a:p>
        </p:txBody>
      </p:sp>
      <p:sp>
        <p:nvSpPr>
          <p:cNvPr id="7" name="Shape 3"/>
          <p:cNvSpPr/>
          <p:nvPr/>
        </p:nvSpPr>
        <p:spPr>
          <a:xfrm>
            <a:off x="864037" y="6139339"/>
            <a:ext cx="394930" cy="394930"/>
          </a:xfrm>
          <a:prstGeom prst="roundRect">
            <a:avLst>
              <a:gd name="adj" fmla="val 23151155"/>
            </a:avLst>
          </a:prstGeom>
          <a:solidFill>
            <a:srgbClr val="EC8C4B"/>
          </a:solidFill>
          <a:ln w="7620">
            <a:solidFill>
              <a:srgbClr val="FFFFFF"/>
            </a:solidFill>
            <a:prstDash val="solid"/>
          </a:ln>
        </p:spPr>
      </p:sp>
      <p:sp>
        <p:nvSpPr>
          <p:cNvPr id="8" name="Text 4"/>
          <p:cNvSpPr/>
          <p:nvPr/>
        </p:nvSpPr>
        <p:spPr>
          <a:xfrm>
            <a:off x="1006435" y="6288048"/>
            <a:ext cx="110133" cy="97512"/>
          </a:xfrm>
          <a:prstGeom prst="rect">
            <a:avLst/>
          </a:prstGeom>
          <a:noFill/>
          <a:ln/>
        </p:spPr>
        <p:txBody>
          <a:bodyPr wrap="none" rtlCol="0" anchor="t"/>
          <a:lstStyle/>
          <a:p>
            <a:pPr algn="ctr" indent="0" marL="0">
              <a:lnSpc>
                <a:spcPts val="768"/>
              </a:lnSpc>
              <a:buNone/>
            </a:pPr>
            <a:r>
              <a:rPr lang="en-US" sz="768" dirty="0">
                <a:solidFill>
                  <a:srgbClr val="3C3838"/>
                </a:solidFill>
                <a:latin typeface="PT Sans" pitchFamily="34" charset="0"/>
                <a:ea typeface="PT Sans" pitchFamily="34" charset="-122"/>
                <a:cs typeface="PT Sans" pitchFamily="34" charset="-120"/>
              </a:rPr>
              <a:t>FG</a:t>
            </a:r>
            <a:endParaRPr lang="en-US" sz="768" dirty="0"/>
          </a:p>
        </p:txBody>
      </p:sp>
      <p:sp>
        <p:nvSpPr>
          <p:cNvPr id="9" name="Text 5"/>
          <p:cNvSpPr/>
          <p:nvPr/>
        </p:nvSpPr>
        <p:spPr>
          <a:xfrm>
            <a:off x="1382316" y="6120884"/>
            <a:ext cx="2317671" cy="431959"/>
          </a:xfrm>
          <a:prstGeom prst="rect">
            <a:avLst/>
          </a:prstGeom>
          <a:noFill/>
          <a:ln/>
        </p:spPr>
        <p:txBody>
          <a:bodyPr wrap="none" rtlCol="0" anchor="t"/>
          <a:lstStyle/>
          <a:p>
            <a:pPr algn="l" indent="0" marL="0">
              <a:lnSpc>
                <a:spcPts val="3402"/>
              </a:lnSpc>
              <a:buNone/>
            </a:pPr>
            <a:r>
              <a:rPr lang="en-US" sz="2430" b="1" dirty="0">
                <a:solidFill>
                  <a:srgbClr val="FFFFFF"/>
                </a:solidFill>
                <a:latin typeface="PT Sans" pitchFamily="34" charset="0"/>
                <a:ea typeface="PT Sans" pitchFamily="34" charset="-122"/>
                <a:cs typeface="PT Sans" pitchFamily="34" charset="-120"/>
              </a:rPr>
              <a:t>by Farid Ghorbani</a:t>
            </a:r>
            <a:endParaRPr lang="en-US" sz="2430"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64037" y="2183963"/>
            <a:ext cx="5809059"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Conclusion</a:t>
            </a:r>
            <a:endParaRPr lang="en-US" sz="4574" dirty="0"/>
          </a:p>
        </p:txBody>
      </p:sp>
      <p:sp>
        <p:nvSpPr>
          <p:cNvPr id="6" name="Text 2"/>
          <p:cNvSpPr/>
          <p:nvPr/>
        </p:nvSpPr>
        <p:spPr>
          <a:xfrm>
            <a:off x="864037" y="3280291"/>
            <a:ext cx="7415927" cy="2765346"/>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The improvements in both context and answer relevance demonstrate the effectiveness of the implemented methods, particularly the auto-merging retrieval technique. These enhancements have led to a more robust and accurate RAG pipeline, capable of providing more relevant contexts and generating more precise and consistent responses. The project successfully achieved its objectives of evaluating and improving the RAG chatbot's performance.</a:t>
            </a:r>
            <a:endParaRPr lang="en-US" sz="1944"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1292185" y="645914"/>
            <a:ext cx="7727633" cy="689015"/>
          </a:xfrm>
          <a:prstGeom prst="rect">
            <a:avLst/>
          </a:prstGeom>
          <a:noFill/>
          <a:ln/>
        </p:spPr>
        <p:txBody>
          <a:bodyPr wrap="none" rtlCol="0" anchor="t"/>
          <a:lstStyle/>
          <a:p>
            <a:pPr indent="0" marL="0">
              <a:lnSpc>
                <a:spcPts val="5426"/>
              </a:lnSpc>
              <a:buNone/>
            </a:pPr>
            <a:r>
              <a:rPr lang="en-US" sz="4341" b="1" dirty="0">
                <a:solidFill>
                  <a:srgbClr val="FFFFFF"/>
                </a:solidFill>
                <a:latin typeface="Nunito" pitchFamily="34" charset="0"/>
                <a:ea typeface="Nunito" pitchFamily="34" charset="-122"/>
                <a:cs typeface="Nunito" pitchFamily="34" charset="-120"/>
              </a:rPr>
              <a:t>Performance Metrics Overview</a:t>
            </a:r>
            <a:endParaRPr lang="en-US" sz="4341" dirty="0"/>
          </a:p>
        </p:txBody>
      </p:sp>
      <p:sp>
        <p:nvSpPr>
          <p:cNvPr id="5" name="Text 2"/>
          <p:cNvSpPr/>
          <p:nvPr/>
        </p:nvSpPr>
        <p:spPr>
          <a:xfrm>
            <a:off x="1292185" y="1920478"/>
            <a:ext cx="2756416" cy="344448"/>
          </a:xfrm>
          <a:prstGeom prst="rect">
            <a:avLst/>
          </a:prstGeom>
          <a:noFill/>
          <a:ln/>
        </p:spPr>
        <p:txBody>
          <a:bodyPr wrap="none" rtlCol="0" anchor="t"/>
          <a:lstStyle/>
          <a:p>
            <a:pPr indent="0" marL="0">
              <a:lnSpc>
                <a:spcPts val="2713"/>
              </a:lnSpc>
              <a:buNone/>
            </a:pPr>
            <a:r>
              <a:rPr lang="en-US" sz="2170" b="1" dirty="0">
                <a:solidFill>
                  <a:srgbClr val="FFFFFF"/>
                </a:solidFill>
                <a:latin typeface="Nunito" pitchFamily="34" charset="0"/>
                <a:ea typeface="Nunito" pitchFamily="34" charset="-122"/>
                <a:cs typeface="Nunito" pitchFamily="34" charset="-120"/>
              </a:rPr>
              <a:t>Query</a:t>
            </a:r>
            <a:endParaRPr lang="en-US" sz="2170" dirty="0"/>
          </a:p>
        </p:txBody>
      </p:sp>
      <p:sp>
        <p:nvSpPr>
          <p:cNvPr id="6" name="Text 3"/>
          <p:cNvSpPr/>
          <p:nvPr/>
        </p:nvSpPr>
        <p:spPr>
          <a:xfrm>
            <a:off x="1292185" y="2499122"/>
            <a:ext cx="3633907" cy="749617"/>
          </a:xfrm>
          <a:prstGeom prst="rect">
            <a:avLst/>
          </a:prstGeom>
          <a:noFill/>
          <a:ln/>
        </p:spPr>
        <p:txBody>
          <a:bodyPr wrap="square" rtlCol="0" anchor="t"/>
          <a:lstStyle/>
          <a:p>
            <a:pPr indent="0" marL="0">
              <a:lnSpc>
                <a:spcPts val="2952"/>
              </a:lnSpc>
              <a:buNone/>
            </a:pPr>
            <a:r>
              <a:rPr lang="en-US" sz="1845" dirty="0">
                <a:solidFill>
                  <a:srgbClr val="FFFFFF"/>
                </a:solidFill>
                <a:latin typeface="PT Sans" pitchFamily="34" charset="0"/>
                <a:ea typeface="PT Sans" pitchFamily="34" charset="-122"/>
                <a:cs typeface="PT Sans" pitchFamily="34" charset="-120"/>
              </a:rPr>
              <a:t>The user input that initiates the RAG process.</a:t>
            </a:r>
            <a:endParaRPr lang="en-US" sz="1845" dirty="0"/>
          </a:p>
        </p:txBody>
      </p:sp>
      <p:sp>
        <p:nvSpPr>
          <p:cNvPr id="7" name="Text 4"/>
          <p:cNvSpPr/>
          <p:nvPr/>
        </p:nvSpPr>
        <p:spPr>
          <a:xfrm>
            <a:off x="5505212" y="1920478"/>
            <a:ext cx="2756416" cy="344448"/>
          </a:xfrm>
          <a:prstGeom prst="rect">
            <a:avLst/>
          </a:prstGeom>
          <a:noFill/>
          <a:ln/>
        </p:spPr>
        <p:txBody>
          <a:bodyPr wrap="none" rtlCol="0" anchor="t"/>
          <a:lstStyle/>
          <a:p>
            <a:pPr indent="0" marL="0">
              <a:lnSpc>
                <a:spcPts val="2713"/>
              </a:lnSpc>
              <a:buNone/>
            </a:pPr>
            <a:r>
              <a:rPr lang="en-US" sz="2170" b="1" dirty="0">
                <a:solidFill>
                  <a:srgbClr val="FFFFFF"/>
                </a:solidFill>
                <a:latin typeface="Nunito" pitchFamily="34" charset="0"/>
                <a:ea typeface="Nunito" pitchFamily="34" charset="-122"/>
                <a:cs typeface="Nunito" pitchFamily="34" charset="-120"/>
              </a:rPr>
              <a:t>Context</a:t>
            </a:r>
            <a:endParaRPr lang="en-US" sz="2170" dirty="0"/>
          </a:p>
        </p:txBody>
      </p:sp>
      <p:sp>
        <p:nvSpPr>
          <p:cNvPr id="8" name="Text 5"/>
          <p:cNvSpPr/>
          <p:nvPr/>
        </p:nvSpPr>
        <p:spPr>
          <a:xfrm>
            <a:off x="5505212" y="2499122"/>
            <a:ext cx="3633907" cy="749617"/>
          </a:xfrm>
          <a:prstGeom prst="rect">
            <a:avLst/>
          </a:prstGeom>
          <a:noFill/>
          <a:ln/>
        </p:spPr>
        <p:txBody>
          <a:bodyPr wrap="square" rtlCol="0" anchor="t"/>
          <a:lstStyle/>
          <a:p>
            <a:pPr indent="0" marL="0">
              <a:lnSpc>
                <a:spcPts val="2952"/>
              </a:lnSpc>
              <a:buNone/>
            </a:pPr>
            <a:r>
              <a:rPr lang="en-US" sz="1845" dirty="0">
                <a:solidFill>
                  <a:srgbClr val="FFFFFF"/>
                </a:solidFill>
                <a:latin typeface="PT Sans" pitchFamily="34" charset="0"/>
                <a:ea typeface="PT Sans" pitchFamily="34" charset="-122"/>
                <a:cs typeface="PT Sans" pitchFamily="34" charset="-120"/>
              </a:rPr>
              <a:t>Retrieved information based on the user's query.</a:t>
            </a:r>
            <a:endParaRPr lang="en-US" sz="1845" dirty="0"/>
          </a:p>
        </p:txBody>
      </p:sp>
      <p:sp>
        <p:nvSpPr>
          <p:cNvPr id="9" name="Text 6"/>
          <p:cNvSpPr/>
          <p:nvPr/>
        </p:nvSpPr>
        <p:spPr>
          <a:xfrm>
            <a:off x="9718238" y="1920478"/>
            <a:ext cx="2756416" cy="344448"/>
          </a:xfrm>
          <a:prstGeom prst="rect">
            <a:avLst/>
          </a:prstGeom>
          <a:noFill/>
          <a:ln/>
        </p:spPr>
        <p:txBody>
          <a:bodyPr wrap="none" rtlCol="0" anchor="t"/>
          <a:lstStyle/>
          <a:p>
            <a:pPr indent="0" marL="0">
              <a:lnSpc>
                <a:spcPts val="2713"/>
              </a:lnSpc>
              <a:buNone/>
            </a:pPr>
            <a:r>
              <a:rPr lang="en-US" sz="2170" b="1" dirty="0">
                <a:solidFill>
                  <a:srgbClr val="FFFFFF"/>
                </a:solidFill>
                <a:latin typeface="Nunito" pitchFamily="34" charset="0"/>
                <a:ea typeface="Nunito" pitchFamily="34" charset="-122"/>
                <a:cs typeface="Nunito" pitchFamily="34" charset="-120"/>
              </a:rPr>
              <a:t>Response</a:t>
            </a:r>
            <a:endParaRPr lang="en-US" sz="2170" dirty="0"/>
          </a:p>
        </p:txBody>
      </p:sp>
      <p:sp>
        <p:nvSpPr>
          <p:cNvPr id="10" name="Text 7"/>
          <p:cNvSpPr/>
          <p:nvPr/>
        </p:nvSpPr>
        <p:spPr>
          <a:xfrm>
            <a:off x="9718238" y="2499122"/>
            <a:ext cx="3633907" cy="749617"/>
          </a:xfrm>
          <a:prstGeom prst="rect">
            <a:avLst/>
          </a:prstGeom>
          <a:noFill/>
          <a:ln/>
        </p:spPr>
        <p:txBody>
          <a:bodyPr wrap="square" rtlCol="0" anchor="t"/>
          <a:lstStyle/>
          <a:p>
            <a:pPr indent="0" marL="0">
              <a:lnSpc>
                <a:spcPts val="2952"/>
              </a:lnSpc>
              <a:buNone/>
            </a:pPr>
            <a:r>
              <a:rPr lang="en-US" sz="1845" dirty="0">
                <a:solidFill>
                  <a:srgbClr val="FFFFFF"/>
                </a:solidFill>
                <a:latin typeface="PT Sans" pitchFamily="34" charset="0"/>
                <a:ea typeface="PT Sans" pitchFamily="34" charset="-122"/>
                <a:cs typeface="PT Sans" pitchFamily="34" charset="-120"/>
              </a:rPr>
              <a:t>LLM output generated from the query and context.</a:t>
            </a:r>
            <a:endParaRPr lang="en-US" sz="1845" dirty="0"/>
          </a:p>
        </p:txBody>
      </p:sp>
      <p:pic>
        <p:nvPicPr>
          <p:cNvPr id="11" name="Image 1" descr="preencoded.png">    </p:cNvPr>
          <p:cNvPicPr>
            <a:picLocks noChangeAspect="1"/>
          </p:cNvPicPr>
          <p:nvPr/>
        </p:nvPicPr>
        <p:blipFill>
          <a:blip r:embed="rId2"/>
          <a:stretch>
            <a:fillRect/>
          </a:stretch>
        </p:blipFill>
        <p:spPr>
          <a:xfrm>
            <a:off x="4417814" y="3723084"/>
            <a:ext cx="5794772" cy="3860483"/>
          </a:xfrm>
          <a:prstGeom prst="rect">
            <a:avLst/>
          </a:prstGeom>
        </p:spPr>
      </p:pic>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15697" y="1012746"/>
            <a:ext cx="6625352" cy="685443"/>
          </a:xfrm>
          <a:prstGeom prst="rect">
            <a:avLst/>
          </a:prstGeom>
          <a:noFill/>
          <a:ln/>
        </p:spPr>
        <p:txBody>
          <a:bodyPr wrap="none" rtlCol="0" anchor="t"/>
          <a:lstStyle/>
          <a:p>
            <a:pPr indent="0" marL="0">
              <a:lnSpc>
                <a:spcPts val="5398"/>
              </a:lnSpc>
              <a:buNone/>
            </a:pPr>
            <a:r>
              <a:rPr lang="en-US" sz="4318" b="1" dirty="0">
                <a:solidFill>
                  <a:srgbClr val="FFFFFF"/>
                </a:solidFill>
                <a:latin typeface="Nunito" pitchFamily="34" charset="0"/>
                <a:ea typeface="Nunito" pitchFamily="34" charset="-122"/>
                <a:cs typeface="Nunito" pitchFamily="34" charset="-120"/>
              </a:rPr>
              <a:t>Context Relevance Metrics</a:t>
            </a:r>
            <a:endParaRPr lang="en-US" sz="4318" dirty="0"/>
          </a:p>
        </p:txBody>
      </p:sp>
      <p:sp>
        <p:nvSpPr>
          <p:cNvPr id="6" name="Shape 2"/>
          <p:cNvSpPr/>
          <p:nvPr/>
        </p:nvSpPr>
        <p:spPr>
          <a:xfrm>
            <a:off x="815697" y="2309932"/>
            <a:ext cx="524351" cy="524351"/>
          </a:xfrm>
          <a:prstGeom prst="roundRect">
            <a:avLst>
              <a:gd name="adj" fmla="val 66676"/>
            </a:avLst>
          </a:prstGeom>
          <a:solidFill>
            <a:srgbClr val="00002E"/>
          </a:solidFill>
          <a:ln w="22860">
            <a:solidFill>
              <a:srgbClr val="F2B42D"/>
            </a:solidFill>
            <a:prstDash val="solid"/>
          </a:ln>
        </p:spPr>
      </p:sp>
      <p:sp>
        <p:nvSpPr>
          <p:cNvPr id="7" name="Text 3"/>
          <p:cNvSpPr/>
          <p:nvPr/>
        </p:nvSpPr>
        <p:spPr>
          <a:xfrm>
            <a:off x="979170" y="2407563"/>
            <a:ext cx="197406" cy="329089"/>
          </a:xfrm>
          <a:prstGeom prst="rect">
            <a:avLst/>
          </a:prstGeom>
          <a:noFill/>
          <a:ln/>
        </p:spPr>
        <p:txBody>
          <a:bodyPr wrap="none" rtlCol="0" anchor="t"/>
          <a:lstStyle/>
          <a:p>
            <a:pPr algn="ctr" indent="0" marL="0">
              <a:lnSpc>
                <a:spcPts val="2591"/>
              </a:lnSpc>
              <a:buNone/>
            </a:pPr>
            <a:r>
              <a:rPr lang="en-US" sz="2591" b="1" dirty="0">
                <a:solidFill>
                  <a:srgbClr val="FFFFFF"/>
                </a:solidFill>
                <a:latin typeface="Nunito" pitchFamily="34" charset="0"/>
                <a:ea typeface="Nunito" pitchFamily="34" charset="-122"/>
                <a:cs typeface="Nunito" pitchFamily="34" charset="-120"/>
              </a:rPr>
              <a:t>1</a:t>
            </a:r>
            <a:endParaRPr lang="en-US" sz="2591" dirty="0"/>
          </a:p>
        </p:txBody>
      </p:sp>
      <p:sp>
        <p:nvSpPr>
          <p:cNvPr id="8" name="Text 4"/>
          <p:cNvSpPr/>
          <p:nvPr/>
        </p:nvSpPr>
        <p:spPr>
          <a:xfrm>
            <a:off x="1573054" y="2309932"/>
            <a:ext cx="2742009" cy="342662"/>
          </a:xfrm>
          <a:prstGeom prst="rect">
            <a:avLst/>
          </a:prstGeom>
          <a:noFill/>
          <a:ln/>
        </p:spPr>
        <p:txBody>
          <a:bodyPr wrap="none" rtlCol="0" anchor="t"/>
          <a:lstStyle/>
          <a:p>
            <a:pPr indent="0" marL="0">
              <a:lnSpc>
                <a:spcPts val="2699"/>
              </a:lnSpc>
              <a:buNone/>
            </a:pPr>
            <a:r>
              <a:rPr lang="en-US" sz="2159" b="1" dirty="0">
                <a:solidFill>
                  <a:srgbClr val="FFFFFF"/>
                </a:solidFill>
                <a:latin typeface="Nunito" pitchFamily="34" charset="0"/>
                <a:ea typeface="Nunito" pitchFamily="34" charset="-122"/>
                <a:cs typeface="Nunito" pitchFamily="34" charset="-120"/>
              </a:rPr>
              <a:t>Context Precision</a:t>
            </a:r>
            <a:endParaRPr lang="en-US" sz="2159" dirty="0"/>
          </a:p>
        </p:txBody>
      </p:sp>
      <p:sp>
        <p:nvSpPr>
          <p:cNvPr id="9" name="Text 5"/>
          <p:cNvSpPr/>
          <p:nvPr/>
        </p:nvSpPr>
        <p:spPr>
          <a:xfrm>
            <a:off x="1573054" y="2792373"/>
            <a:ext cx="6755249" cy="372904"/>
          </a:xfrm>
          <a:prstGeom prst="rect">
            <a:avLst/>
          </a:prstGeom>
          <a:noFill/>
          <a:ln/>
        </p:spPr>
        <p:txBody>
          <a:bodyPr wrap="none" rtlCol="0" anchor="t"/>
          <a:lstStyle/>
          <a:p>
            <a:pPr indent="0" marL="0">
              <a:lnSpc>
                <a:spcPts val="2936"/>
              </a:lnSpc>
              <a:buNone/>
            </a:pPr>
            <a:r>
              <a:rPr lang="en-US" sz="1835" dirty="0">
                <a:solidFill>
                  <a:srgbClr val="FFFFFF"/>
                </a:solidFill>
                <a:latin typeface="PT Sans" pitchFamily="34" charset="0"/>
                <a:ea typeface="PT Sans" pitchFamily="34" charset="-122"/>
                <a:cs typeface="PT Sans" pitchFamily="34" charset="-120"/>
              </a:rPr>
              <a:t>Measures the accuracy of retrieved context matching the query.</a:t>
            </a:r>
            <a:endParaRPr lang="en-US" sz="1835" dirty="0"/>
          </a:p>
        </p:txBody>
      </p:sp>
      <p:sp>
        <p:nvSpPr>
          <p:cNvPr id="10" name="Shape 6"/>
          <p:cNvSpPr/>
          <p:nvPr/>
        </p:nvSpPr>
        <p:spPr>
          <a:xfrm>
            <a:off x="815697" y="3660458"/>
            <a:ext cx="524351" cy="524351"/>
          </a:xfrm>
          <a:prstGeom prst="roundRect">
            <a:avLst>
              <a:gd name="adj" fmla="val 66676"/>
            </a:avLst>
          </a:prstGeom>
          <a:solidFill>
            <a:srgbClr val="00002E"/>
          </a:solidFill>
          <a:ln w="22860">
            <a:solidFill>
              <a:srgbClr val="D7425E"/>
            </a:solidFill>
            <a:prstDash val="solid"/>
          </a:ln>
        </p:spPr>
      </p:sp>
      <p:sp>
        <p:nvSpPr>
          <p:cNvPr id="11" name="Text 7"/>
          <p:cNvSpPr/>
          <p:nvPr/>
        </p:nvSpPr>
        <p:spPr>
          <a:xfrm>
            <a:off x="979170" y="3758089"/>
            <a:ext cx="197406" cy="329089"/>
          </a:xfrm>
          <a:prstGeom prst="rect">
            <a:avLst/>
          </a:prstGeom>
          <a:noFill/>
          <a:ln/>
        </p:spPr>
        <p:txBody>
          <a:bodyPr wrap="none" rtlCol="0" anchor="t"/>
          <a:lstStyle/>
          <a:p>
            <a:pPr algn="ctr" indent="0" marL="0">
              <a:lnSpc>
                <a:spcPts val="2591"/>
              </a:lnSpc>
              <a:buNone/>
            </a:pPr>
            <a:r>
              <a:rPr lang="en-US" sz="2591" b="1" dirty="0">
                <a:solidFill>
                  <a:srgbClr val="FFFFFF"/>
                </a:solidFill>
                <a:latin typeface="Nunito" pitchFamily="34" charset="0"/>
                <a:ea typeface="Nunito" pitchFamily="34" charset="-122"/>
                <a:cs typeface="Nunito" pitchFamily="34" charset="-120"/>
              </a:rPr>
              <a:t>2</a:t>
            </a:r>
            <a:endParaRPr lang="en-US" sz="2591" dirty="0"/>
          </a:p>
        </p:txBody>
      </p:sp>
      <p:sp>
        <p:nvSpPr>
          <p:cNvPr id="12" name="Text 8"/>
          <p:cNvSpPr/>
          <p:nvPr/>
        </p:nvSpPr>
        <p:spPr>
          <a:xfrm>
            <a:off x="1573054" y="3660458"/>
            <a:ext cx="2742009" cy="342662"/>
          </a:xfrm>
          <a:prstGeom prst="rect">
            <a:avLst/>
          </a:prstGeom>
          <a:noFill/>
          <a:ln/>
        </p:spPr>
        <p:txBody>
          <a:bodyPr wrap="none" rtlCol="0" anchor="t"/>
          <a:lstStyle/>
          <a:p>
            <a:pPr indent="0" marL="0">
              <a:lnSpc>
                <a:spcPts val="2699"/>
              </a:lnSpc>
              <a:buNone/>
            </a:pPr>
            <a:r>
              <a:rPr lang="en-US" sz="2159" b="1" dirty="0">
                <a:solidFill>
                  <a:srgbClr val="FFFFFF"/>
                </a:solidFill>
                <a:latin typeface="Nunito" pitchFamily="34" charset="0"/>
                <a:ea typeface="Nunito" pitchFamily="34" charset="-122"/>
                <a:cs typeface="Nunito" pitchFamily="34" charset="-120"/>
              </a:rPr>
              <a:t>Context Recall</a:t>
            </a:r>
            <a:endParaRPr lang="en-US" sz="2159" dirty="0"/>
          </a:p>
        </p:txBody>
      </p:sp>
      <p:sp>
        <p:nvSpPr>
          <p:cNvPr id="13" name="Text 9"/>
          <p:cNvSpPr/>
          <p:nvPr/>
        </p:nvSpPr>
        <p:spPr>
          <a:xfrm>
            <a:off x="1573054" y="4142899"/>
            <a:ext cx="6755249" cy="372904"/>
          </a:xfrm>
          <a:prstGeom prst="rect">
            <a:avLst/>
          </a:prstGeom>
          <a:noFill/>
          <a:ln/>
        </p:spPr>
        <p:txBody>
          <a:bodyPr wrap="none" rtlCol="0" anchor="t"/>
          <a:lstStyle/>
          <a:p>
            <a:pPr indent="0" marL="0">
              <a:lnSpc>
                <a:spcPts val="2936"/>
              </a:lnSpc>
              <a:buNone/>
            </a:pPr>
            <a:r>
              <a:rPr lang="en-US" sz="1835" dirty="0">
                <a:solidFill>
                  <a:srgbClr val="FFFFFF"/>
                </a:solidFill>
                <a:latin typeface="PT Sans" pitchFamily="34" charset="0"/>
                <a:ea typeface="PT Sans" pitchFamily="34" charset="-122"/>
                <a:cs typeface="PT Sans" pitchFamily="34" charset="-120"/>
              </a:rPr>
              <a:t>Evaluates the ability to retrieve all relevant contexts.</a:t>
            </a:r>
            <a:endParaRPr lang="en-US" sz="1835" dirty="0"/>
          </a:p>
        </p:txBody>
      </p:sp>
      <p:sp>
        <p:nvSpPr>
          <p:cNvPr id="14" name="Shape 10"/>
          <p:cNvSpPr/>
          <p:nvPr/>
        </p:nvSpPr>
        <p:spPr>
          <a:xfrm>
            <a:off x="815697" y="5010983"/>
            <a:ext cx="524351" cy="524351"/>
          </a:xfrm>
          <a:prstGeom prst="roundRect">
            <a:avLst>
              <a:gd name="adj" fmla="val 66676"/>
            </a:avLst>
          </a:prstGeom>
          <a:solidFill>
            <a:srgbClr val="00002E"/>
          </a:solidFill>
          <a:ln w="22860">
            <a:solidFill>
              <a:srgbClr val="DD785E"/>
            </a:solidFill>
            <a:prstDash val="solid"/>
          </a:ln>
        </p:spPr>
      </p:sp>
      <p:sp>
        <p:nvSpPr>
          <p:cNvPr id="15" name="Text 11"/>
          <p:cNvSpPr/>
          <p:nvPr/>
        </p:nvSpPr>
        <p:spPr>
          <a:xfrm>
            <a:off x="979170" y="5108615"/>
            <a:ext cx="197406" cy="329089"/>
          </a:xfrm>
          <a:prstGeom prst="rect">
            <a:avLst/>
          </a:prstGeom>
          <a:noFill/>
          <a:ln/>
        </p:spPr>
        <p:txBody>
          <a:bodyPr wrap="none" rtlCol="0" anchor="t"/>
          <a:lstStyle/>
          <a:p>
            <a:pPr algn="ctr" indent="0" marL="0">
              <a:lnSpc>
                <a:spcPts val="2591"/>
              </a:lnSpc>
              <a:buNone/>
            </a:pPr>
            <a:r>
              <a:rPr lang="en-US" sz="2591" b="1" dirty="0">
                <a:solidFill>
                  <a:srgbClr val="FFFFFF"/>
                </a:solidFill>
                <a:latin typeface="Nunito" pitchFamily="34" charset="0"/>
                <a:ea typeface="Nunito" pitchFamily="34" charset="-122"/>
                <a:cs typeface="Nunito" pitchFamily="34" charset="-120"/>
              </a:rPr>
              <a:t>3</a:t>
            </a:r>
            <a:endParaRPr lang="en-US" sz="2591" dirty="0"/>
          </a:p>
        </p:txBody>
      </p:sp>
      <p:sp>
        <p:nvSpPr>
          <p:cNvPr id="16" name="Text 12"/>
          <p:cNvSpPr/>
          <p:nvPr/>
        </p:nvSpPr>
        <p:spPr>
          <a:xfrm>
            <a:off x="1573054" y="5010983"/>
            <a:ext cx="2742009" cy="342662"/>
          </a:xfrm>
          <a:prstGeom prst="rect">
            <a:avLst/>
          </a:prstGeom>
          <a:noFill/>
          <a:ln/>
        </p:spPr>
        <p:txBody>
          <a:bodyPr wrap="none" rtlCol="0" anchor="t"/>
          <a:lstStyle/>
          <a:p>
            <a:pPr indent="0" marL="0">
              <a:lnSpc>
                <a:spcPts val="2699"/>
              </a:lnSpc>
              <a:buNone/>
            </a:pPr>
            <a:r>
              <a:rPr lang="en-US" sz="2159" b="1" dirty="0">
                <a:solidFill>
                  <a:srgbClr val="FFFFFF"/>
                </a:solidFill>
                <a:latin typeface="Nunito" pitchFamily="34" charset="0"/>
                <a:ea typeface="Nunito" pitchFamily="34" charset="-122"/>
                <a:cs typeface="Nunito" pitchFamily="34" charset="-120"/>
              </a:rPr>
              <a:t>Context Relevance</a:t>
            </a:r>
            <a:endParaRPr lang="en-US" sz="2159" dirty="0"/>
          </a:p>
        </p:txBody>
      </p:sp>
      <p:sp>
        <p:nvSpPr>
          <p:cNvPr id="17" name="Text 13"/>
          <p:cNvSpPr/>
          <p:nvPr/>
        </p:nvSpPr>
        <p:spPr>
          <a:xfrm>
            <a:off x="1573054" y="5493425"/>
            <a:ext cx="6755249" cy="372904"/>
          </a:xfrm>
          <a:prstGeom prst="rect">
            <a:avLst/>
          </a:prstGeom>
          <a:noFill/>
          <a:ln/>
        </p:spPr>
        <p:txBody>
          <a:bodyPr wrap="none" rtlCol="0" anchor="t"/>
          <a:lstStyle/>
          <a:p>
            <a:pPr indent="0" marL="0">
              <a:lnSpc>
                <a:spcPts val="2936"/>
              </a:lnSpc>
              <a:buNone/>
            </a:pPr>
            <a:r>
              <a:rPr lang="en-US" sz="1835" dirty="0">
                <a:solidFill>
                  <a:srgbClr val="FFFFFF"/>
                </a:solidFill>
                <a:latin typeface="PT Sans" pitchFamily="34" charset="0"/>
                <a:ea typeface="PT Sans" pitchFamily="34" charset="-122"/>
                <a:cs typeface="PT Sans" pitchFamily="34" charset="-120"/>
              </a:rPr>
              <a:t>Assesses how well the retrieved context relates to the query.</a:t>
            </a:r>
            <a:endParaRPr lang="en-US" sz="1835" dirty="0"/>
          </a:p>
        </p:txBody>
      </p:sp>
      <p:sp>
        <p:nvSpPr>
          <p:cNvPr id="18" name="Shape 14"/>
          <p:cNvSpPr/>
          <p:nvPr/>
        </p:nvSpPr>
        <p:spPr>
          <a:xfrm>
            <a:off x="815697" y="6361509"/>
            <a:ext cx="524351" cy="524351"/>
          </a:xfrm>
          <a:prstGeom prst="roundRect">
            <a:avLst>
              <a:gd name="adj" fmla="val 66676"/>
            </a:avLst>
          </a:prstGeom>
          <a:solidFill>
            <a:srgbClr val="00002E"/>
          </a:solidFill>
          <a:ln w="22860">
            <a:solidFill>
              <a:srgbClr val="48A8E2"/>
            </a:solidFill>
            <a:prstDash val="solid"/>
          </a:ln>
        </p:spPr>
      </p:sp>
      <p:sp>
        <p:nvSpPr>
          <p:cNvPr id="19" name="Text 15"/>
          <p:cNvSpPr/>
          <p:nvPr/>
        </p:nvSpPr>
        <p:spPr>
          <a:xfrm>
            <a:off x="979170" y="6459141"/>
            <a:ext cx="197406" cy="329089"/>
          </a:xfrm>
          <a:prstGeom prst="rect">
            <a:avLst/>
          </a:prstGeom>
          <a:noFill/>
          <a:ln/>
        </p:spPr>
        <p:txBody>
          <a:bodyPr wrap="none" rtlCol="0" anchor="t"/>
          <a:lstStyle/>
          <a:p>
            <a:pPr algn="ctr" indent="0" marL="0">
              <a:lnSpc>
                <a:spcPts val="2591"/>
              </a:lnSpc>
              <a:buNone/>
            </a:pPr>
            <a:r>
              <a:rPr lang="en-US" sz="2591" b="1" dirty="0">
                <a:solidFill>
                  <a:srgbClr val="FFFFFF"/>
                </a:solidFill>
                <a:latin typeface="Nunito" pitchFamily="34" charset="0"/>
                <a:ea typeface="Nunito" pitchFamily="34" charset="-122"/>
                <a:cs typeface="Nunito" pitchFamily="34" charset="-120"/>
              </a:rPr>
              <a:t>4</a:t>
            </a:r>
            <a:endParaRPr lang="en-US" sz="2591" dirty="0"/>
          </a:p>
        </p:txBody>
      </p:sp>
      <p:sp>
        <p:nvSpPr>
          <p:cNvPr id="20" name="Text 16"/>
          <p:cNvSpPr/>
          <p:nvPr/>
        </p:nvSpPr>
        <p:spPr>
          <a:xfrm>
            <a:off x="1573054" y="6361509"/>
            <a:ext cx="2742009" cy="342662"/>
          </a:xfrm>
          <a:prstGeom prst="rect">
            <a:avLst/>
          </a:prstGeom>
          <a:noFill/>
          <a:ln/>
        </p:spPr>
        <p:txBody>
          <a:bodyPr wrap="none" rtlCol="0" anchor="t"/>
          <a:lstStyle/>
          <a:p>
            <a:pPr indent="0" marL="0">
              <a:lnSpc>
                <a:spcPts val="2699"/>
              </a:lnSpc>
              <a:buNone/>
            </a:pPr>
            <a:r>
              <a:rPr lang="en-US" sz="2159" b="1" dirty="0">
                <a:solidFill>
                  <a:srgbClr val="FFFFFF"/>
                </a:solidFill>
                <a:latin typeface="Nunito" pitchFamily="34" charset="0"/>
                <a:ea typeface="Nunito" pitchFamily="34" charset="-122"/>
                <a:cs typeface="Nunito" pitchFamily="34" charset="-120"/>
              </a:rPr>
              <a:t>Context Entity Recall</a:t>
            </a:r>
            <a:endParaRPr lang="en-US" sz="2159" dirty="0"/>
          </a:p>
        </p:txBody>
      </p:sp>
      <p:sp>
        <p:nvSpPr>
          <p:cNvPr id="21" name="Text 17"/>
          <p:cNvSpPr/>
          <p:nvPr/>
        </p:nvSpPr>
        <p:spPr>
          <a:xfrm>
            <a:off x="1573054" y="6843951"/>
            <a:ext cx="6755249" cy="372904"/>
          </a:xfrm>
          <a:prstGeom prst="rect">
            <a:avLst/>
          </a:prstGeom>
          <a:noFill/>
          <a:ln/>
        </p:spPr>
        <p:txBody>
          <a:bodyPr wrap="none" rtlCol="0" anchor="t"/>
          <a:lstStyle/>
          <a:p>
            <a:pPr indent="0" marL="0">
              <a:lnSpc>
                <a:spcPts val="2936"/>
              </a:lnSpc>
              <a:buNone/>
            </a:pPr>
            <a:r>
              <a:rPr lang="en-US" sz="1835" dirty="0">
                <a:solidFill>
                  <a:srgbClr val="FFFFFF"/>
                </a:solidFill>
                <a:latin typeface="PT Sans" pitchFamily="34" charset="0"/>
                <a:ea typeface="PT Sans" pitchFamily="34" charset="-122"/>
                <a:cs typeface="PT Sans" pitchFamily="34" charset="-120"/>
              </a:rPr>
              <a:t>Determines the ability to recall relevant entities within the context.</a:t>
            </a:r>
            <a:endParaRPr lang="en-US" sz="1835"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40197" y="672584"/>
            <a:ext cx="6909554" cy="717471"/>
          </a:xfrm>
          <a:prstGeom prst="rect">
            <a:avLst/>
          </a:prstGeom>
          <a:noFill/>
          <a:ln/>
        </p:spPr>
        <p:txBody>
          <a:bodyPr wrap="none" rtlCol="0" anchor="t"/>
          <a:lstStyle/>
          <a:p>
            <a:pPr indent="0" marL="0">
              <a:lnSpc>
                <a:spcPts val="5650"/>
              </a:lnSpc>
              <a:buNone/>
            </a:pPr>
            <a:r>
              <a:rPr lang="en-US" sz="4520" b="1" dirty="0">
                <a:solidFill>
                  <a:srgbClr val="FFFFFF"/>
                </a:solidFill>
                <a:latin typeface="Nunito" pitchFamily="34" charset="0"/>
                <a:ea typeface="Nunito" pitchFamily="34" charset="-122"/>
                <a:cs typeface="Nunito" pitchFamily="34" charset="-120"/>
              </a:rPr>
              <a:t>Answer Relevance Metrics</a:t>
            </a:r>
            <a:endParaRPr lang="en-US" sz="4520" dirty="0"/>
          </a:p>
        </p:txBody>
      </p:sp>
      <p:sp>
        <p:nvSpPr>
          <p:cNvPr id="6" name="Shape 2"/>
          <p:cNvSpPr/>
          <p:nvPr/>
        </p:nvSpPr>
        <p:spPr>
          <a:xfrm>
            <a:off x="6340197" y="2030373"/>
            <a:ext cx="548878" cy="548878"/>
          </a:xfrm>
          <a:prstGeom prst="roundRect">
            <a:avLst>
              <a:gd name="adj" fmla="val 66668"/>
            </a:avLst>
          </a:prstGeom>
          <a:solidFill>
            <a:srgbClr val="00002E"/>
          </a:solidFill>
          <a:ln w="30480">
            <a:solidFill>
              <a:srgbClr val="F2B42D"/>
            </a:solidFill>
            <a:prstDash val="solid"/>
          </a:ln>
        </p:spPr>
      </p:sp>
      <p:sp>
        <p:nvSpPr>
          <p:cNvPr id="7" name="Text 3"/>
          <p:cNvSpPr/>
          <p:nvPr/>
        </p:nvSpPr>
        <p:spPr>
          <a:xfrm>
            <a:off x="6511290" y="2132528"/>
            <a:ext cx="206693" cy="344448"/>
          </a:xfrm>
          <a:prstGeom prst="rect">
            <a:avLst/>
          </a:prstGeom>
          <a:noFill/>
          <a:ln/>
        </p:spPr>
        <p:txBody>
          <a:bodyPr wrap="none" rtlCol="0" anchor="t"/>
          <a:lstStyle/>
          <a:p>
            <a:pPr algn="ctr" indent="0" marL="0">
              <a:lnSpc>
                <a:spcPts val="2712"/>
              </a:lnSpc>
              <a:buNone/>
            </a:pPr>
            <a:r>
              <a:rPr lang="en-US" sz="2712" b="1" dirty="0">
                <a:solidFill>
                  <a:srgbClr val="FFFFFF"/>
                </a:solidFill>
                <a:latin typeface="Nunito" pitchFamily="34" charset="0"/>
                <a:ea typeface="Nunito" pitchFamily="34" charset="-122"/>
                <a:cs typeface="Nunito" pitchFamily="34" charset="-120"/>
              </a:rPr>
              <a:t>1</a:t>
            </a:r>
            <a:endParaRPr lang="en-US" sz="2712" dirty="0"/>
          </a:p>
        </p:txBody>
      </p:sp>
      <p:sp>
        <p:nvSpPr>
          <p:cNvPr id="8" name="Text 4"/>
          <p:cNvSpPr/>
          <p:nvPr/>
        </p:nvSpPr>
        <p:spPr>
          <a:xfrm>
            <a:off x="7132915" y="2030373"/>
            <a:ext cx="3157538" cy="358735"/>
          </a:xfrm>
          <a:prstGeom prst="rect">
            <a:avLst/>
          </a:prstGeom>
          <a:noFill/>
          <a:ln/>
        </p:spPr>
        <p:txBody>
          <a:bodyPr wrap="none" rtlCol="0" anchor="t"/>
          <a:lstStyle/>
          <a:p>
            <a:pPr indent="0" marL="0">
              <a:lnSpc>
                <a:spcPts val="2825"/>
              </a:lnSpc>
              <a:buNone/>
            </a:pPr>
            <a:r>
              <a:rPr lang="en-US" sz="2260" b="1" dirty="0">
                <a:solidFill>
                  <a:srgbClr val="FFFFFF"/>
                </a:solidFill>
                <a:latin typeface="Nunito" pitchFamily="34" charset="0"/>
                <a:ea typeface="Nunito" pitchFamily="34" charset="-122"/>
                <a:cs typeface="Nunito" pitchFamily="34" charset="-120"/>
              </a:rPr>
              <a:t>Accuracy and Relevance</a:t>
            </a:r>
            <a:endParaRPr lang="en-US" sz="2260" dirty="0"/>
          </a:p>
        </p:txBody>
      </p:sp>
      <p:sp>
        <p:nvSpPr>
          <p:cNvPr id="9" name="Text 5"/>
          <p:cNvSpPr/>
          <p:nvPr/>
        </p:nvSpPr>
        <p:spPr>
          <a:xfrm>
            <a:off x="7132915" y="2535436"/>
            <a:ext cx="6643688" cy="780574"/>
          </a:xfrm>
          <a:prstGeom prst="rect">
            <a:avLst/>
          </a:prstGeom>
          <a:noFill/>
          <a:ln/>
        </p:spPr>
        <p:txBody>
          <a:bodyPr wrap="square" rtlCol="0" anchor="t"/>
          <a:lstStyle/>
          <a:p>
            <a:pPr indent="0" marL="0">
              <a:lnSpc>
                <a:spcPts val="3073"/>
              </a:lnSpc>
              <a:buNone/>
            </a:pPr>
            <a:r>
              <a:rPr lang="en-US" sz="1921" dirty="0">
                <a:solidFill>
                  <a:srgbClr val="FFFFFF"/>
                </a:solidFill>
                <a:latin typeface="PT Sans" pitchFamily="34" charset="0"/>
                <a:ea typeface="PT Sans" pitchFamily="34" charset="-122"/>
                <a:cs typeface="PT Sans" pitchFamily="34" charset="-120"/>
              </a:rPr>
              <a:t>Measures how correct and relevant the responses are to given prompts.</a:t>
            </a:r>
            <a:endParaRPr lang="en-US" sz="1921" dirty="0"/>
          </a:p>
        </p:txBody>
      </p:sp>
      <p:sp>
        <p:nvSpPr>
          <p:cNvPr id="10" name="Shape 6"/>
          <p:cNvSpPr/>
          <p:nvPr/>
        </p:nvSpPr>
        <p:spPr>
          <a:xfrm>
            <a:off x="6340197" y="3834289"/>
            <a:ext cx="548878" cy="548878"/>
          </a:xfrm>
          <a:prstGeom prst="roundRect">
            <a:avLst>
              <a:gd name="adj" fmla="val 66668"/>
            </a:avLst>
          </a:prstGeom>
          <a:solidFill>
            <a:srgbClr val="00002E"/>
          </a:solidFill>
          <a:ln w="30480">
            <a:solidFill>
              <a:srgbClr val="D7425E"/>
            </a:solidFill>
            <a:prstDash val="solid"/>
          </a:ln>
        </p:spPr>
      </p:sp>
      <p:sp>
        <p:nvSpPr>
          <p:cNvPr id="11" name="Text 7"/>
          <p:cNvSpPr/>
          <p:nvPr/>
        </p:nvSpPr>
        <p:spPr>
          <a:xfrm>
            <a:off x="6511290" y="3936444"/>
            <a:ext cx="206693" cy="344448"/>
          </a:xfrm>
          <a:prstGeom prst="rect">
            <a:avLst/>
          </a:prstGeom>
          <a:noFill/>
          <a:ln/>
        </p:spPr>
        <p:txBody>
          <a:bodyPr wrap="none" rtlCol="0" anchor="t"/>
          <a:lstStyle/>
          <a:p>
            <a:pPr algn="ctr" indent="0" marL="0">
              <a:lnSpc>
                <a:spcPts val="2712"/>
              </a:lnSpc>
              <a:buNone/>
            </a:pPr>
            <a:r>
              <a:rPr lang="en-US" sz="2712" b="1" dirty="0">
                <a:solidFill>
                  <a:srgbClr val="FFFFFF"/>
                </a:solidFill>
                <a:latin typeface="Nunito" pitchFamily="34" charset="0"/>
                <a:ea typeface="Nunito" pitchFamily="34" charset="-122"/>
                <a:cs typeface="Nunito" pitchFamily="34" charset="-120"/>
              </a:rPr>
              <a:t>2</a:t>
            </a:r>
            <a:endParaRPr lang="en-US" sz="2712" dirty="0"/>
          </a:p>
        </p:txBody>
      </p:sp>
      <p:sp>
        <p:nvSpPr>
          <p:cNvPr id="12" name="Text 8"/>
          <p:cNvSpPr/>
          <p:nvPr/>
        </p:nvSpPr>
        <p:spPr>
          <a:xfrm>
            <a:off x="7132915" y="3834289"/>
            <a:ext cx="3037880" cy="358735"/>
          </a:xfrm>
          <a:prstGeom prst="rect">
            <a:avLst/>
          </a:prstGeom>
          <a:noFill/>
          <a:ln/>
        </p:spPr>
        <p:txBody>
          <a:bodyPr wrap="none" rtlCol="0" anchor="t"/>
          <a:lstStyle/>
          <a:p>
            <a:pPr indent="0" marL="0">
              <a:lnSpc>
                <a:spcPts val="2825"/>
              </a:lnSpc>
              <a:buNone/>
            </a:pPr>
            <a:r>
              <a:rPr lang="en-US" sz="2260" b="1" dirty="0">
                <a:solidFill>
                  <a:srgbClr val="FFFFFF"/>
                </a:solidFill>
                <a:latin typeface="Nunito" pitchFamily="34" charset="0"/>
                <a:ea typeface="Nunito" pitchFamily="34" charset="-122"/>
                <a:cs typeface="Nunito" pitchFamily="34" charset="-120"/>
              </a:rPr>
              <a:t>Coherence and Fluency</a:t>
            </a:r>
            <a:endParaRPr lang="en-US" sz="2260" dirty="0"/>
          </a:p>
        </p:txBody>
      </p:sp>
      <p:sp>
        <p:nvSpPr>
          <p:cNvPr id="13" name="Text 9"/>
          <p:cNvSpPr/>
          <p:nvPr/>
        </p:nvSpPr>
        <p:spPr>
          <a:xfrm>
            <a:off x="7132915" y="4339352"/>
            <a:ext cx="6643688" cy="390287"/>
          </a:xfrm>
          <a:prstGeom prst="rect">
            <a:avLst/>
          </a:prstGeom>
          <a:noFill/>
          <a:ln/>
        </p:spPr>
        <p:txBody>
          <a:bodyPr wrap="none" rtlCol="0" anchor="t"/>
          <a:lstStyle/>
          <a:p>
            <a:pPr indent="0" marL="0">
              <a:lnSpc>
                <a:spcPts val="3073"/>
              </a:lnSpc>
              <a:buNone/>
            </a:pPr>
            <a:r>
              <a:rPr lang="en-US" sz="1921" dirty="0">
                <a:solidFill>
                  <a:srgbClr val="FFFFFF"/>
                </a:solidFill>
                <a:latin typeface="PT Sans" pitchFamily="34" charset="0"/>
                <a:ea typeface="PT Sans" pitchFamily="34" charset="-122"/>
                <a:cs typeface="PT Sans" pitchFamily="34" charset="-120"/>
              </a:rPr>
              <a:t>Assesses the logical flow and smoothness of responses.</a:t>
            </a:r>
            <a:endParaRPr lang="en-US" sz="1921" dirty="0"/>
          </a:p>
        </p:txBody>
      </p:sp>
      <p:sp>
        <p:nvSpPr>
          <p:cNvPr id="14" name="Shape 10"/>
          <p:cNvSpPr/>
          <p:nvPr/>
        </p:nvSpPr>
        <p:spPr>
          <a:xfrm>
            <a:off x="6340197" y="5247918"/>
            <a:ext cx="548878" cy="548878"/>
          </a:xfrm>
          <a:prstGeom prst="roundRect">
            <a:avLst>
              <a:gd name="adj" fmla="val 66668"/>
            </a:avLst>
          </a:prstGeom>
          <a:solidFill>
            <a:srgbClr val="00002E"/>
          </a:solidFill>
          <a:ln w="30480">
            <a:solidFill>
              <a:srgbClr val="DD785E"/>
            </a:solidFill>
            <a:prstDash val="solid"/>
          </a:ln>
        </p:spPr>
      </p:sp>
      <p:sp>
        <p:nvSpPr>
          <p:cNvPr id="15" name="Text 11"/>
          <p:cNvSpPr/>
          <p:nvPr/>
        </p:nvSpPr>
        <p:spPr>
          <a:xfrm>
            <a:off x="6511290" y="5350073"/>
            <a:ext cx="206693" cy="344448"/>
          </a:xfrm>
          <a:prstGeom prst="rect">
            <a:avLst/>
          </a:prstGeom>
          <a:noFill/>
          <a:ln/>
        </p:spPr>
        <p:txBody>
          <a:bodyPr wrap="none" rtlCol="0" anchor="t"/>
          <a:lstStyle/>
          <a:p>
            <a:pPr algn="ctr" indent="0" marL="0">
              <a:lnSpc>
                <a:spcPts val="2712"/>
              </a:lnSpc>
              <a:buNone/>
            </a:pPr>
            <a:r>
              <a:rPr lang="en-US" sz="2712" b="1" dirty="0">
                <a:solidFill>
                  <a:srgbClr val="FFFFFF"/>
                </a:solidFill>
                <a:latin typeface="Nunito" pitchFamily="34" charset="0"/>
                <a:ea typeface="Nunito" pitchFamily="34" charset="-122"/>
                <a:cs typeface="Nunito" pitchFamily="34" charset="-120"/>
              </a:rPr>
              <a:t>3</a:t>
            </a:r>
            <a:endParaRPr lang="en-US" sz="2712" dirty="0"/>
          </a:p>
        </p:txBody>
      </p:sp>
      <p:sp>
        <p:nvSpPr>
          <p:cNvPr id="16" name="Text 12"/>
          <p:cNvSpPr/>
          <p:nvPr/>
        </p:nvSpPr>
        <p:spPr>
          <a:xfrm>
            <a:off x="7132915" y="5247918"/>
            <a:ext cx="2870002" cy="358735"/>
          </a:xfrm>
          <a:prstGeom prst="rect">
            <a:avLst/>
          </a:prstGeom>
          <a:noFill/>
          <a:ln/>
        </p:spPr>
        <p:txBody>
          <a:bodyPr wrap="none" rtlCol="0" anchor="t"/>
          <a:lstStyle/>
          <a:p>
            <a:pPr indent="0" marL="0">
              <a:lnSpc>
                <a:spcPts val="2825"/>
              </a:lnSpc>
              <a:buNone/>
            </a:pPr>
            <a:r>
              <a:rPr lang="en-US" sz="2260" b="1" dirty="0">
                <a:solidFill>
                  <a:srgbClr val="FFFFFF"/>
                </a:solidFill>
                <a:latin typeface="Nunito" pitchFamily="34" charset="0"/>
                <a:ea typeface="Nunito" pitchFamily="34" charset="-122"/>
                <a:cs typeface="Nunito" pitchFamily="34" charset="-120"/>
              </a:rPr>
              <a:t>Consistency</a:t>
            </a:r>
            <a:endParaRPr lang="en-US" sz="2260" dirty="0"/>
          </a:p>
        </p:txBody>
      </p:sp>
      <p:sp>
        <p:nvSpPr>
          <p:cNvPr id="17" name="Text 13"/>
          <p:cNvSpPr/>
          <p:nvPr/>
        </p:nvSpPr>
        <p:spPr>
          <a:xfrm>
            <a:off x="7132915" y="5752981"/>
            <a:ext cx="6643688" cy="390287"/>
          </a:xfrm>
          <a:prstGeom prst="rect">
            <a:avLst/>
          </a:prstGeom>
          <a:noFill/>
          <a:ln/>
        </p:spPr>
        <p:txBody>
          <a:bodyPr wrap="none" rtlCol="0" anchor="t"/>
          <a:lstStyle/>
          <a:p>
            <a:pPr indent="0" marL="0">
              <a:lnSpc>
                <a:spcPts val="3073"/>
              </a:lnSpc>
              <a:buNone/>
            </a:pPr>
            <a:r>
              <a:rPr lang="en-US" sz="1921" dirty="0">
                <a:solidFill>
                  <a:srgbClr val="FFFFFF"/>
                </a:solidFill>
                <a:latin typeface="PT Sans" pitchFamily="34" charset="0"/>
                <a:ea typeface="PT Sans" pitchFamily="34" charset="-122"/>
                <a:cs typeface="PT Sans" pitchFamily="34" charset="-120"/>
              </a:rPr>
              <a:t>Evaluates response consistency across similar queries.</a:t>
            </a:r>
            <a:endParaRPr lang="en-US" sz="1921" dirty="0"/>
          </a:p>
        </p:txBody>
      </p:sp>
      <p:sp>
        <p:nvSpPr>
          <p:cNvPr id="18" name="Shape 14"/>
          <p:cNvSpPr/>
          <p:nvPr/>
        </p:nvSpPr>
        <p:spPr>
          <a:xfrm>
            <a:off x="6340197" y="6661547"/>
            <a:ext cx="548878" cy="548878"/>
          </a:xfrm>
          <a:prstGeom prst="roundRect">
            <a:avLst>
              <a:gd name="adj" fmla="val 66668"/>
            </a:avLst>
          </a:prstGeom>
          <a:solidFill>
            <a:srgbClr val="00002E"/>
          </a:solidFill>
          <a:ln w="30480">
            <a:solidFill>
              <a:srgbClr val="48A8E2"/>
            </a:solidFill>
            <a:prstDash val="solid"/>
          </a:ln>
        </p:spPr>
      </p:sp>
      <p:sp>
        <p:nvSpPr>
          <p:cNvPr id="19" name="Text 15"/>
          <p:cNvSpPr/>
          <p:nvPr/>
        </p:nvSpPr>
        <p:spPr>
          <a:xfrm>
            <a:off x="6511290" y="6763703"/>
            <a:ext cx="206693" cy="344448"/>
          </a:xfrm>
          <a:prstGeom prst="rect">
            <a:avLst/>
          </a:prstGeom>
          <a:noFill/>
          <a:ln/>
        </p:spPr>
        <p:txBody>
          <a:bodyPr wrap="none" rtlCol="0" anchor="t"/>
          <a:lstStyle/>
          <a:p>
            <a:pPr algn="ctr" indent="0" marL="0">
              <a:lnSpc>
                <a:spcPts val="2712"/>
              </a:lnSpc>
              <a:buNone/>
            </a:pPr>
            <a:r>
              <a:rPr lang="en-US" sz="2712" b="1" dirty="0">
                <a:solidFill>
                  <a:srgbClr val="FFFFFF"/>
                </a:solidFill>
                <a:latin typeface="Nunito" pitchFamily="34" charset="0"/>
                <a:ea typeface="Nunito" pitchFamily="34" charset="-122"/>
                <a:cs typeface="Nunito" pitchFamily="34" charset="-120"/>
              </a:rPr>
              <a:t>4</a:t>
            </a:r>
            <a:endParaRPr lang="en-US" sz="2712" dirty="0"/>
          </a:p>
        </p:txBody>
      </p:sp>
      <p:sp>
        <p:nvSpPr>
          <p:cNvPr id="20" name="Text 16"/>
          <p:cNvSpPr/>
          <p:nvPr/>
        </p:nvSpPr>
        <p:spPr>
          <a:xfrm>
            <a:off x="7132915" y="6661547"/>
            <a:ext cx="2870002" cy="358735"/>
          </a:xfrm>
          <a:prstGeom prst="rect">
            <a:avLst/>
          </a:prstGeom>
          <a:noFill/>
          <a:ln/>
        </p:spPr>
        <p:txBody>
          <a:bodyPr wrap="none" rtlCol="0" anchor="t"/>
          <a:lstStyle/>
          <a:p>
            <a:pPr indent="0" marL="0">
              <a:lnSpc>
                <a:spcPts val="2825"/>
              </a:lnSpc>
              <a:buNone/>
            </a:pPr>
            <a:r>
              <a:rPr lang="en-US" sz="2260" b="1" dirty="0">
                <a:solidFill>
                  <a:srgbClr val="FFFFFF"/>
                </a:solidFill>
                <a:latin typeface="Nunito" pitchFamily="34" charset="0"/>
                <a:ea typeface="Nunito" pitchFamily="34" charset="-122"/>
                <a:cs typeface="Nunito" pitchFamily="34" charset="-120"/>
              </a:rPr>
              <a:t>Robustness</a:t>
            </a:r>
            <a:endParaRPr lang="en-US" sz="2260" dirty="0"/>
          </a:p>
        </p:txBody>
      </p:sp>
      <p:sp>
        <p:nvSpPr>
          <p:cNvPr id="21" name="Text 17"/>
          <p:cNvSpPr/>
          <p:nvPr/>
        </p:nvSpPr>
        <p:spPr>
          <a:xfrm>
            <a:off x="7132915" y="7166610"/>
            <a:ext cx="6643688" cy="390287"/>
          </a:xfrm>
          <a:prstGeom prst="rect">
            <a:avLst/>
          </a:prstGeom>
          <a:noFill/>
          <a:ln/>
        </p:spPr>
        <p:txBody>
          <a:bodyPr wrap="none" rtlCol="0" anchor="t"/>
          <a:lstStyle/>
          <a:p>
            <a:pPr indent="0" marL="0">
              <a:lnSpc>
                <a:spcPts val="3073"/>
              </a:lnSpc>
              <a:buNone/>
            </a:pPr>
            <a:r>
              <a:rPr lang="en-US" sz="1921" dirty="0">
                <a:solidFill>
                  <a:srgbClr val="FFFFFF"/>
                </a:solidFill>
                <a:latin typeface="PT Sans" pitchFamily="34" charset="0"/>
                <a:ea typeface="PT Sans" pitchFamily="34" charset="-122"/>
                <a:cs typeface="PT Sans" pitchFamily="34" charset="-120"/>
              </a:rPr>
              <a:t>Tests the model's handling of ambiguous or tricky inputs.</a:t>
            </a:r>
            <a:endParaRPr lang="en-US" sz="1921"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1723073"/>
            <a:ext cx="5809059"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Evaluate Performance</a:t>
            </a:r>
            <a:endParaRPr lang="en-US" sz="4574" dirty="0"/>
          </a:p>
        </p:txBody>
      </p:sp>
      <p:sp>
        <p:nvSpPr>
          <p:cNvPr id="5" name="Shape 2"/>
          <p:cNvSpPr/>
          <p:nvPr/>
        </p:nvSpPr>
        <p:spPr>
          <a:xfrm>
            <a:off x="968693" y="2942868"/>
            <a:ext cx="6223040" cy="1855946"/>
          </a:xfrm>
          <a:prstGeom prst="roundRect">
            <a:avLst>
              <a:gd name="adj" fmla="val 19954"/>
            </a:avLst>
          </a:prstGeom>
          <a:solidFill>
            <a:srgbClr val="00002E"/>
          </a:solidFill>
          <a:ln w="30480">
            <a:solidFill>
              <a:srgbClr val="F2B42D"/>
            </a:solidFill>
            <a:prstDash val="solid"/>
          </a:ln>
        </p:spPr>
      </p:sp>
      <p:sp>
        <p:nvSpPr>
          <p:cNvPr id="6" name="Text 3"/>
          <p:cNvSpPr/>
          <p:nvPr/>
        </p:nvSpPr>
        <p:spPr>
          <a:xfrm>
            <a:off x="1245989" y="3220164"/>
            <a:ext cx="290453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Human Assessment</a:t>
            </a:r>
            <a:endParaRPr lang="en-US" sz="2287" dirty="0"/>
          </a:p>
        </p:txBody>
      </p:sp>
      <p:sp>
        <p:nvSpPr>
          <p:cNvPr id="7" name="Text 4"/>
          <p:cNvSpPr/>
          <p:nvPr/>
        </p:nvSpPr>
        <p:spPr>
          <a:xfrm>
            <a:off x="1245989" y="3731419"/>
            <a:ext cx="5668447" cy="790099"/>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Gather feedback from users on the quality and relevance of the generated responses.</a:t>
            </a:r>
            <a:endParaRPr lang="en-US" sz="1944" dirty="0"/>
          </a:p>
        </p:txBody>
      </p:sp>
      <p:sp>
        <p:nvSpPr>
          <p:cNvPr id="8" name="Shape 5"/>
          <p:cNvSpPr/>
          <p:nvPr/>
        </p:nvSpPr>
        <p:spPr>
          <a:xfrm>
            <a:off x="7438549" y="2942868"/>
            <a:ext cx="6223040" cy="1855946"/>
          </a:xfrm>
          <a:prstGeom prst="roundRect">
            <a:avLst>
              <a:gd name="adj" fmla="val 19954"/>
            </a:avLst>
          </a:prstGeom>
          <a:solidFill>
            <a:srgbClr val="00002E"/>
          </a:solidFill>
          <a:ln w="30480">
            <a:solidFill>
              <a:srgbClr val="D7425E"/>
            </a:solidFill>
            <a:prstDash val="solid"/>
          </a:ln>
        </p:spPr>
      </p:sp>
      <p:sp>
        <p:nvSpPr>
          <p:cNvPr id="9" name="Text 6"/>
          <p:cNvSpPr/>
          <p:nvPr/>
        </p:nvSpPr>
        <p:spPr>
          <a:xfrm>
            <a:off x="7715845" y="3220164"/>
            <a:ext cx="520446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Cosine Similarity for Context Relevance</a:t>
            </a:r>
            <a:endParaRPr lang="en-US" sz="2287" dirty="0"/>
          </a:p>
        </p:txBody>
      </p:sp>
      <p:sp>
        <p:nvSpPr>
          <p:cNvPr id="10" name="Text 7"/>
          <p:cNvSpPr/>
          <p:nvPr/>
        </p:nvSpPr>
        <p:spPr>
          <a:xfrm>
            <a:off x="7715845" y="3731419"/>
            <a:ext cx="5668447" cy="790099"/>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Measure the similarity between the query and the retrieved context to ensure high relevance.</a:t>
            </a:r>
            <a:endParaRPr lang="en-US" sz="1944" dirty="0"/>
          </a:p>
        </p:txBody>
      </p:sp>
      <p:sp>
        <p:nvSpPr>
          <p:cNvPr id="11" name="Shape 8"/>
          <p:cNvSpPr/>
          <p:nvPr/>
        </p:nvSpPr>
        <p:spPr>
          <a:xfrm>
            <a:off x="968693" y="5045631"/>
            <a:ext cx="12692896" cy="1460897"/>
          </a:xfrm>
          <a:prstGeom prst="roundRect">
            <a:avLst>
              <a:gd name="adj" fmla="val 25350"/>
            </a:avLst>
          </a:prstGeom>
          <a:solidFill>
            <a:srgbClr val="00002E"/>
          </a:solidFill>
          <a:ln w="30480">
            <a:solidFill>
              <a:srgbClr val="DD785E"/>
            </a:solidFill>
            <a:prstDash val="solid"/>
          </a:ln>
        </p:spPr>
      </p:sp>
      <p:sp>
        <p:nvSpPr>
          <p:cNvPr id="12" name="Text 9"/>
          <p:cNvSpPr/>
          <p:nvPr/>
        </p:nvSpPr>
        <p:spPr>
          <a:xfrm>
            <a:off x="1245989" y="5322927"/>
            <a:ext cx="11836718"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ROUGE (Recall-Oriented Understudy for Gisting Evaluation) scores for Answer Relevance</a:t>
            </a:r>
            <a:endParaRPr lang="en-US" sz="2287" dirty="0"/>
          </a:p>
        </p:txBody>
      </p:sp>
      <p:sp>
        <p:nvSpPr>
          <p:cNvPr id="13" name="Text 10"/>
          <p:cNvSpPr/>
          <p:nvPr/>
        </p:nvSpPr>
        <p:spPr>
          <a:xfrm>
            <a:off x="1245989" y="5834182"/>
            <a:ext cx="12138303" cy="395049"/>
          </a:xfrm>
          <a:prstGeom prst="rect">
            <a:avLst/>
          </a:prstGeom>
          <a:noFill/>
          <a:ln/>
        </p:spPr>
        <p:txBody>
          <a:bodyPr wrap="non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Evaluate the generated answers against human-written references to assess accuracy and completeness.</a:t>
            </a:r>
            <a:endParaRPr lang="en-US" sz="1944" dirty="0"/>
          </a:p>
        </p:txBody>
      </p:sp>
      <p:pic>
        <p:nvPicPr>
          <p:cNvPr id="14"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685681" y="1164431"/>
            <a:ext cx="4609624" cy="576263"/>
          </a:xfrm>
          <a:prstGeom prst="rect">
            <a:avLst/>
          </a:prstGeom>
          <a:noFill/>
          <a:ln/>
        </p:spPr>
        <p:txBody>
          <a:bodyPr wrap="none" rtlCol="0" anchor="t"/>
          <a:lstStyle/>
          <a:p>
            <a:pPr indent="0" marL="0">
              <a:lnSpc>
                <a:spcPts val="4537"/>
              </a:lnSpc>
              <a:buNone/>
            </a:pPr>
            <a:r>
              <a:rPr lang="en-US" sz="3630" b="1" dirty="0">
                <a:solidFill>
                  <a:srgbClr val="FFFFFF"/>
                </a:solidFill>
                <a:latin typeface="Nunito" pitchFamily="34" charset="0"/>
                <a:ea typeface="Nunito" pitchFamily="34" charset="-122"/>
                <a:cs typeface="Nunito" pitchFamily="34" charset="-120"/>
              </a:rPr>
              <a:t>Evaluation Process</a:t>
            </a:r>
            <a:endParaRPr lang="en-US" sz="3630" dirty="0"/>
          </a:p>
        </p:txBody>
      </p:sp>
      <p:sp>
        <p:nvSpPr>
          <p:cNvPr id="6" name="Shape 2"/>
          <p:cNvSpPr/>
          <p:nvPr/>
        </p:nvSpPr>
        <p:spPr>
          <a:xfrm>
            <a:off x="759143" y="2254925"/>
            <a:ext cx="440769" cy="440769"/>
          </a:xfrm>
          <a:prstGeom prst="roundRect">
            <a:avLst>
              <a:gd name="adj" fmla="val 66672"/>
            </a:avLst>
          </a:prstGeom>
          <a:solidFill>
            <a:srgbClr val="00002E"/>
          </a:solidFill>
          <a:ln w="22860">
            <a:solidFill>
              <a:srgbClr val="F2B42D"/>
            </a:solidFill>
            <a:prstDash val="solid"/>
          </a:ln>
        </p:spPr>
      </p:sp>
      <p:sp>
        <p:nvSpPr>
          <p:cNvPr id="7" name="Text 3"/>
          <p:cNvSpPr/>
          <p:nvPr/>
        </p:nvSpPr>
        <p:spPr>
          <a:xfrm>
            <a:off x="896541" y="2336959"/>
            <a:ext cx="165973" cy="276582"/>
          </a:xfrm>
          <a:prstGeom prst="rect">
            <a:avLst/>
          </a:prstGeom>
          <a:noFill/>
          <a:ln/>
        </p:spPr>
        <p:txBody>
          <a:bodyPr wrap="none" rtlCol="0" anchor="t"/>
          <a:lstStyle/>
          <a:p>
            <a:pPr algn="ctr" indent="0" marL="0">
              <a:lnSpc>
                <a:spcPts val="2178"/>
              </a:lnSpc>
              <a:buNone/>
            </a:pPr>
            <a:r>
              <a:rPr lang="en-US" sz="2178" b="1" dirty="0">
                <a:solidFill>
                  <a:srgbClr val="FFFFFF"/>
                </a:solidFill>
                <a:latin typeface="Nunito" pitchFamily="34" charset="0"/>
                <a:ea typeface="Nunito" pitchFamily="34" charset="-122"/>
                <a:cs typeface="Nunito" pitchFamily="34" charset="-120"/>
              </a:rPr>
              <a:t>1</a:t>
            </a:r>
            <a:endParaRPr lang="en-US" sz="2178" dirty="0"/>
          </a:p>
        </p:txBody>
      </p:sp>
      <p:sp>
        <p:nvSpPr>
          <p:cNvPr id="8" name="Text 4"/>
          <p:cNvSpPr/>
          <p:nvPr/>
        </p:nvSpPr>
        <p:spPr>
          <a:xfrm>
            <a:off x="2057043" y="2230398"/>
            <a:ext cx="2304812" cy="288131"/>
          </a:xfrm>
          <a:prstGeom prst="rect">
            <a:avLst/>
          </a:prstGeom>
          <a:noFill/>
          <a:ln/>
        </p:spPr>
        <p:txBody>
          <a:bodyPr wrap="none" rtlCol="0" anchor="t"/>
          <a:lstStyle/>
          <a:p>
            <a:pPr algn="l" indent="0" marL="0">
              <a:lnSpc>
                <a:spcPts val="2269"/>
              </a:lnSpc>
              <a:buNone/>
            </a:pPr>
            <a:r>
              <a:rPr lang="en-US" sz="1815" b="1" dirty="0">
                <a:solidFill>
                  <a:srgbClr val="FFFFFF"/>
                </a:solidFill>
                <a:latin typeface="Nunito" pitchFamily="34" charset="0"/>
                <a:ea typeface="Nunito" pitchFamily="34" charset="-122"/>
                <a:cs typeface="Nunito" pitchFamily="34" charset="-120"/>
              </a:rPr>
              <a:t>Select Prompts</a:t>
            </a:r>
            <a:endParaRPr lang="en-US" sz="1815" dirty="0"/>
          </a:p>
        </p:txBody>
      </p:sp>
      <p:sp>
        <p:nvSpPr>
          <p:cNvPr id="9" name="Text 5"/>
          <p:cNvSpPr/>
          <p:nvPr/>
        </p:nvSpPr>
        <p:spPr>
          <a:xfrm>
            <a:off x="2057043" y="2636044"/>
            <a:ext cx="6401276" cy="313373"/>
          </a:xfrm>
          <a:prstGeom prst="rect">
            <a:avLst/>
          </a:prstGeom>
          <a:noFill/>
          <a:ln/>
        </p:spPr>
        <p:txBody>
          <a:bodyPr wrap="none" rtlCol="0" anchor="t"/>
          <a:lstStyle/>
          <a:p>
            <a:pPr algn="l" indent="0" marL="0">
              <a:lnSpc>
                <a:spcPts val="2468"/>
              </a:lnSpc>
              <a:buNone/>
            </a:pPr>
            <a:r>
              <a:rPr lang="en-US" sz="1543" dirty="0">
                <a:solidFill>
                  <a:srgbClr val="FFFFFF"/>
                </a:solidFill>
                <a:latin typeface="PT Sans" pitchFamily="34" charset="0"/>
                <a:ea typeface="PT Sans" pitchFamily="34" charset="-122"/>
                <a:cs typeface="PT Sans" pitchFamily="34" charset="-120"/>
              </a:rPr>
              <a:t>Choose a wide range of prompts to generate a list of queries.</a:t>
            </a:r>
            <a:endParaRPr lang="en-US" sz="1543" dirty="0"/>
          </a:p>
        </p:txBody>
      </p:sp>
      <p:sp>
        <p:nvSpPr>
          <p:cNvPr id="10" name="Shape 6"/>
          <p:cNvSpPr/>
          <p:nvPr/>
        </p:nvSpPr>
        <p:spPr>
          <a:xfrm>
            <a:off x="759143" y="3561517"/>
            <a:ext cx="440769" cy="440769"/>
          </a:xfrm>
          <a:prstGeom prst="roundRect">
            <a:avLst>
              <a:gd name="adj" fmla="val 66672"/>
            </a:avLst>
          </a:prstGeom>
          <a:solidFill>
            <a:srgbClr val="00002E"/>
          </a:solidFill>
          <a:ln w="22860">
            <a:solidFill>
              <a:srgbClr val="D7425E"/>
            </a:solidFill>
            <a:prstDash val="solid"/>
          </a:ln>
        </p:spPr>
      </p:sp>
      <p:sp>
        <p:nvSpPr>
          <p:cNvPr id="11" name="Text 7"/>
          <p:cNvSpPr/>
          <p:nvPr/>
        </p:nvSpPr>
        <p:spPr>
          <a:xfrm>
            <a:off x="896541" y="3643551"/>
            <a:ext cx="165973" cy="276582"/>
          </a:xfrm>
          <a:prstGeom prst="rect">
            <a:avLst/>
          </a:prstGeom>
          <a:noFill/>
          <a:ln/>
        </p:spPr>
        <p:txBody>
          <a:bodyPr wrap="none" rtlCol="0" anchor="t"/>
          <a:lstStyle/>
          <a:p>
            <a:pPr algn="ctr" indent="0" marL="0">
              <a:lnSpc>
                <a:spcPts val="2178"/>
              </a:lnSpc>
              <a:buNone/>
            </a:pPr>
            <a:r>
              <a:rPr lang="en-US" sz="2178" b="1" dirty="0">
                <a:solidFill>
                  <a:srgbClr val="FFFFFF"/>
                </a:solidFill>
                <a:latin typeface="Nunito" pitchFamily="34" charset="0"/>
                <a:ea typeface="Nunito" pitchFamily="34" charset="-122"/>
                <a:cs typeface="Nunito" pitchFamily="34" charset="-120"/>
              </a:rPr>
              <a:t>2</a:t>
            </a:r>
            <a:endParaRPr lang="en-US" sz="2178" dirty="0"/>
          </a:p>
        </p:txBody>
      </p:sp>
      <p:sp>
        <p:nvSpPr>
          <p:cNvPr id="12" name="Text 8"/>
          <p:cNvSpPr/>
          <p:nvPr/>
        </p:nvSpPr>
        <p:spPr>
          <a:xfrm>
            <a:off x="2057043" y="3536990"/>
            <a:ext cx="2304812" cy="288131"/>
          </a:xfrm>
          <a:prstGeom prst="rect">
            <a:avLst/>
          </a:prstGeom>
          <a:noFill/>
          <a:ln/>
        </p:spPr>
        <p:txBody>
          <a:bodyPr wrap="none" rtlCol="0" anchor="t"/>
          <a:lstStyle/>
          <a:p>
            <a:pPr algn="l" indent="0" marL="0">
              <a:lnSpc>
                <a:spcPts val="2269"/>
              </a:lnSpc>
              <a:buNone/>
            </a:pPr>
            <a:r>
              <a:rPr lang="en-US" sz="1815" b="1" dirty="0">
                <a:solidFill>
                  <a:srgbClr val="FFFFFF"/>
                </a:solidFill>
                <a:latin typeface="Nunito" pitchFamily="34" charset="0"/>
                <a:ea typeface="Nunito" pitchFamily="34" charset="-122"/>
                <a:cs typeface="Nunito" pitchFamily="34" charset="-120"/>
              </a:rPr>
              <a:t>Generate Responses</a:t>
            </a:r>
            <a:endParaRPr lang="en-US" sz="1815" dirty="0"/>
          </a:p>
        </p:txBody>
      </p:sp>
      <p:sp>
        <p:nvSpPr>
          <p:cNvPr id="13" name="Text 9"/>
          <p:cNvSpPr/>
          <p:nvPr/>
        </p:nvSpPr>
        <p:spPr>
          <a:xfrm>
            <a:off x="2057043" y="3942636"/>
            <a:ext cx="6401276" cy="313373"/>
          </a:xfrm>
          <a:prstGeom prst="rect">
            <a:avLst/>
          </a:prstGeom>
          <a:noFill/>
          <a:ln/>
        </p:spPr>
        <p:txBody>
          <a:bodyPr wrap="none" rtlCol="0" anchor="t"/>
          <a:lstStyle/>
          <a:p>
            <a:pPr algn="l" indent="0" marL="0">
              <a:lnSpc>
                <a:spcPts val="2468"/>
              </a:lnSpc>
              <a:buNone/>
            </a:pPr>
            <a:r>
              <a:rPr lang="en-US" sz="1543" dirty="0">
                <a:solidFill>
                  <a:srgbClr val="FFFFFF"/>
                </a:solidFill>
                <a:latin typeface="PT Sans" pitchFamily="34" charset="0"/>
                <a:ea typeface="PT Sans" pitchFamily="34" charset="-122"/>
                <a:cs typeface="PT Sans" pitchFamily="34" charset="-120"/>
              </a:rPr>
              <a:t>Create a function to generate context retrieval and answers for each query.</a:t>
            </a:r>
            <a:endParaRPr lang="en-US" sz="1543" dirty="0"/>
          </a:p>
        </p:txBody>
      </p:sp>
      <p:sp>
        <p:nvSpPr>
          <p:cNvPr id="14" name="Shape 10"/>
          <p:cNvSpPr/>
          <p:nvPr/>
        </p:nvSpPr>
        <p:spPr>
          <a:xfrm>
            <a:off x="759143" y="4868108"/>
            <a:ext cx="440769" cy="440769"/>
          </a:xfrm>
          <a:prstGeom prst="roundRect">
            <a:avLst>
              <a:gd name="adj" fmla="val 66672"/>
            </a:avLst>
          </a:prstGeom>
          <a:solidFill>
            <a:srgbClr val="00002E"/>
          </a:solidFill>
          <a:ln w="22860">
            <a:solidFill>
              <a:srgbClr val="DD785E"/>
            </a:solidFill>
            <a:prstDash val="solid"/>
          </a:ln>
        </p:spPr>
      </p:sp>
      <p:sp>
        <p:nvSpPr>
          <p:cNvPr id="15" name="Text 11"/>
          <p:cNvSpPr/>
          <p:nvPr/>
        </p:nvSpPr>
        <p:spPr>
          <a:xfrm>
            <a:off x="896541" y="4950143"/>
            <a:ext cx="165973" cy="276582"/>
          </a:xfrm>
          <a:prstGeom prst="rect">
            <a:avLst/>
          </a:prstGeom>
          <a:noFill/>
          <a:ln/>
        </p:spPr>
        <p:txBody>
          <a:bodyPr wrap="none" rtlCol="0" anchor="t"/>
          <a:lstStyle/>
          <a:p>
            <a:pPr algn="ctr" indent="0" marL="0">
              <a:lnSpc>
                <a:spcPts val="2178"/>
              </a:lnSpc>
              <a:buNone/>
            </a:pPr>
            <a:r>
              <a:rPr lang="en-US" sz="2178" b="1" dirty="0">
                <a:solidFill>
                  <a:srgbClr val="FFFFFF"/>
                </a:solidFill>
                <a:latin typeface="Nunito" pitchFamily="34" charset="0"/>
                <a:ea typeface="Nunito" pitchFamily="34" charset="-122"/>
                <a:cs typeface="Nunito" pitchFamily="34" charset="-120"/>
              </a:rPr>
              <a:t>3</a:t>
            </a:r>
            <a:endParaRPr lang="en-US" sz="2178" dirty="0"/>
          </a:p>
        </p:txBody>
      </p:sp>
      <p:sp>
        <p:nvSpPr>
          <p:cNvPr id="16" name="Text 12"/>
          <p:cNvSpPr/>
          <p:nvPr/>
        </p:nvSpPr>
        <p:spPr>
          <a:xfrm>
            <a:off x="2057043" y="4843582"/>
            <a:ext cx="2923223" cy="288131"/>
          </a:xfrm>
          <a:prstGeom prst="rect">
            <a:avLst/>
          </a:prstGeom>
          <a:noFill/>
          <a:ln/>
        </p:spPr>
        <p:txBody>
          <a:bodyPr wrap="none" rtlCol="0" anchor="t"/>
          <a:lstStyle/>
          <a:p>
            <a:pPr algn="l" indent="0" marL="0">
              <a:lnSpc>
                <a:spcPts val="2269"/>
              </a:lnSpc>
              <a:buNone/>
            </a:pPr>
            <a:r>
              <a:rPr lang="en-US" sz="1815" b="1" dirty="0">
                <a:solidFill>
                  <a:srgbClr val="FFFFFF"/>
                </a:solidFill>
                <a:latin typeface="Nunito" pitchFamily="34" charset="0"/>
                <a:ea typeface="Nunito" pitchFamily="34" charset="-122"/>
                <a:cs typeface="Nunito" pitchFamily="34" charset="-120"/>
              </a:rPr>
              <a:t>Evaluate Context Relevance</a:t>
            </a:r>
            <a:endParaRPr lang="en-US" sz="1815" dirty="0"/>
          </a:p>
        </p:txBody>
      </p:sp>
      <p:sp>
        <p:nvSpPr>
          <p:cNvPr id="17" name="Text 13"/>
          <p:cNvSpPr/>
          <p:nvPr/>
        </p:nvSpPr>
        <p:spPr>
          <a:xfrm>
            <a:off x="2057043" y="5249228"/>
            <a:ext cx="6401276" cy="313373"/>
          </a:xfrm>
          <a:prstGeom prst="rect">
            <a:avLst/>
          </a:prstGeom>
          <a:noFill/>
          <a:ln/>
        </p:spPr>
        <p:txBody>
          <a:bodyPr wrap="none" rtlCol="0" anchor="t"/>
          <a:lstStyle/>
          <a:p>
            <a:pPr algn="l" indent="0" marL="0">
              <a:lnSpc>
                <a:spcPts val="2468"/>
              </a:lnSpc>
              <a:buNone/>
            </a:pPr>
            <a:r>
              <a:rPr lang="en-US" sz="1543" dirty="0">
                <a:solidFill>
                  <a:srgbClr val="FFFFFF"/>
                </a:solidFill>
                <a:latin typeface="PT Sans" pitchFamily="34" charset="0"/>
                <a:ea typeface="PT Sans" pitchFamily="34" charset="-122"/>
                <a:cs typeface="PT Sans" pitchFamily="34" charset="-120"/>
              </a:rPr>
              <a:t>Assess retrieved contexts using cosine similarity calculations.</a:t>
            </a:r>
            <a:endParaRPr lang="en-US" sz="1543" dirty="0"/>
          </a:p>
        </p:txBody>
      </p:sp>
      <p:sp>
        <p:nvSpPr>
          <p:cNvPr id="18" name="Shape 14"/>
          <p:cNvSpPr/>
          <p:nvPr/>
        </p:nvSpPr>
        <p:spPr>
          <a:xfrm>
            <a:off x="759143" y="6174700"/>
            <a:ext cx="440769" cy="440769"/>
          </a:xfrm>
          <a:prstGeom prst="roundRect">
            <a:avLst>
              <a:gd name="adj" fmla="val 66672"/>
            </a:avLst>
          </a:prstGeom>
          <a:solidFill>
            <a:srgbClr val="00002E"/>
          </a:solidFill>
          <a:ln w="22860">
            <a:solidFill>
              <a:srgbClr val="48A8E2"/>
            </a:solidFill>
            <a:prstDash val="solid"/>
          </a:ln>
        </p:spPr>
      </p:sp>
      <p:sp>
        <p:nvSpPr>
          <p:cNvPr id="19" name="Text 15"/>
          <p:cNvSpPr/>
          <p:nvPr/>
        </p:nvSpPr>
        <p:spPr>
          <a:xfrm>
            <a:off x="896541" y="6256734"/>
            <a:ext cx="165973" cy="276582"/>
          </a:xfrm>
          <a:prstGeom prst="rect">
            <a:avLst/>
          </a:prstGeom>
          <a:noFill/>
          <a:ln/>
        </p:spPr>
        <p:txBody>
          <a:bodyPr wrap="none" rtlCol="0" anchor="t"/>
          <a:lstStyle/>
          <a:p>
            <a:pPr algn="ctr" indent="0" marL="0">
              <a:lnSpc>
                <a:spcPts val="2178"/>
              </a:lnSpc>
              <a:buNone/>
            </a:pPr>
            <a:r>
              <a:rPr lang="en-US" sz="2178" b="1" dirty="0">
                <a:solidFill>
                  <a:srgbClr val="FFFFFF"/>
                </a:solidFill>
                <a:latin typeface="Nunito" pitchFamily="34" charset="0"/>
                <a:ea typeface="Nunito" pitchFamily="34" charset="-122"/>
                <a:cs typeface="Nunito" pitchFamily="34" charset="-120"/>
              </a:rPr>
              <a:t>4</a:t>
            </a:r>
            <a:endParaRPr lang="en-US" sz="2178" dirty="0"/>
          </a:p>
        </p:txBody>
      </p:sp>
      <p:sp>
        <p:nvSpPr>
          <p:cNvPr id="20" name="Text 16"/>
          <p:cNvSpPr/>
          <p:nvPr/>
        </p:nvSpPr>
        <p:spPr>
          <a:xfrm>
            <a:off x="2057043" y="6150173"/>
            <a:ext cx="2913697" cy="288131"/>
          </a:xfrm>
          <a:prstGeom prst="rect">
            <a:avLst/>
          </a:prstGeom>
          <a:noFill/>
          <a:ln/>
        </p:spPr>
        <p:txBody>
          <a:bodyPr wrap="none" rtlCol="0" anchor="t"/>
          <a:lstStyle/>
          <a:p>
            <a:pPr algn="l" indent="0" marL="0">
              <a:lnSpc>
                <a:spcPts val="2269"/>
              </a:lnSpc>
              <a:buNone/>
            </a:pPr>
            <a:r>
              <a:rPr lang="en-US" sz="1815" b="1" dirty="0">
                <a:solidFill>
                  <a:srgbClr val="FFFFFF"/>
                </a:solidFill>
                <a:latin typeface="Nunito" pitchFamily="34" charset="0"/>
                <a:ea typeface="Nunito" pitchFamily="34" charset="-122"/>
                <a:cs typeface="Nunito" pitchFamily="34" charset="-120"/>
              </a:rPr>
              <a:t>Evaluate Answer Relevance</a:t>
            </a:r>
            <a:endParaRPr lang="en-US" sz="1815" dirty="0"/>
          </a:p>
        </p:txBody>
      </p:sp>
      <p:sp>
        <p:nvSpPr>
          <p:cNvPr id="21" name="Text 17"/>
          <p:cNvSpPr/>
          <p:nvPr/>
        </p:nvSpPr>
        <p:spPr>
          <a:xfrm>
            <a:off x="2057043" y="6555819"/>
            <a:ext cx="6401276" cy="313373"/>
          </a:xfrm>
          <a:prstGeom prst="rect">
            <a:avLst/>
          </a:prstGeom>
          <a:noFill/>
          <a:ln/>
        </p:spPr>
        <p:txBody>
          <a:bodyPr wrap="none" rtlCol="0" anchor="t"/>
          <a:lstStyle/>
          <a:p>
            <a:pPr algn="l" indent="0" marL="0">
              <a:lnSpc>
                <a:spcPts val="2468"/>
              </a:lnSpc>
              <a:buNone/>
            </a:pPr>
            <a:r>
              <a:rPr lang="en-US" sz="1543" dirty="0">
                <a:solidFill>
                  <a:srgbClr val="FFFFFF"/>
                </a:solidFill>
                <a:latin typeface="PT Sans" pitchFamily="34" charset="0"/>
                <a:ea typeface="PT Sans" pitchFamily="34" charset="-122"/>
                <a:cs typeface="PT Sans" pitchFamily="34" charset="-120"/>
              </a:rPr>
              <a:t>Compare generated answers with reference answers using ROUGE scores.</a:t>
            </a:r>
            <a:endParaRPr lang="en-US" sz="1543"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168033" y="1003578"/>
            <a:ext cx="4714399" cy="572810"/>
          </a:xfrm>
          <a:prstGeom prst="rect">
            <a:avLst/>
          </a:prstGeom>
          <a:noFill/>
          <a:ln/>
        </p:spPr>
        <p:txBody>
          <a:bodyPr wrap="none" rtlCol="0" anchor="t"/>
          <a:lstStyle/>
          <a:p>
            <a:pPr indent="0" marL="0">
              <a:lnSpc>
                <a:spcPts val="4511"/>
              </a:lnSpc>
              <a:buNone/>
            </a:pPr>
            <a:r>
              <a:rPr lang="en-US" sz="3609" b="1" dirty="0">
                <a:solidFill>
                  <a:srgbClr val="FFFFFF"/>
                </a:solidFill>
                <a:latin typeface="Nunito" pitchFamily="34" charset="0"/>
                <a:ea typeface="Nunito" pitchFamily="34" charset="-122"/>
                <a:cs typeface="Nunito" pitchFamily="34" charset="-120"/>
              </a:rPr>
              <a:t>Improvement Methods</a:t>
            </a:r>
            <a:endParaRPr lang="en-US" sz="3609" dirty="0"/>
          </a:p>
        </p:txBody>
      </p:sp>
      <p:pic>
        <p:nvPicPr>
          <p:cNvPr id="6" name="Image 2" descr="preencoded.png">    </p:cNvPr>
          <p:cNvPicPr>
            <a:picLocks noChangeAspect="1"/>
          </p:cNvPicPr>
          <p:nvPr/>
        </p:nvPicPr>
        <p:blipFill>
          <a:blip r:embed="rId3"/>
          <a:stretch>
            <a:fillRect/>
          </a:stretch>
        </p:blipFill>
        <p:spPr>
          <a:xfrm>
            <a:off x="6168033" y="1868448"/>
            <a:ext cx="486847" cy="486847"/>
          </a:xfrm>
          <a:prstGeom prst="rect">
            <a:avLst/>
          </a:prstGeom>
        </p:spPr>
      </p:pic>
      <p:sp>
        <p:nvSpPr>
          <p:cNvPr id="7" name="Text 2"/>
          <p:cNvSpPr/>
          <p:nvPr/>
        </p:nvSpPr>
        <p:spPr>
          <a:xfrm>
            <a:off x="6168033" y="2549962"/>
            <a:ext cx="2469237" cy="286464"/>
          </a:xfrm>
          <a:prstGeom prst="rect">
            <a:avLst/>
          </a:prstGeom>
          <a:noFill/>
          <a:ln/>
        </p:spPr>
        <p:txBody>
          <a:bodyPr wrap="none" rtlCol="0" anchor="t"/>
          <a:lstStyle/>
          <a:p>
            <a:pPr algn="l" indent="0" marL="0">
              <a:lnSpc>
                <a:spcPts val="2255"/>
              </a:lnSpc>
              <a:buNone/>
            </a:pPr>
            <a:r>
              <a:rPr lang="en-US" sz="1804" b="1" dirty="0">
                <a:solidFill>
                  <a:srgbClr val="FFFFFF"/>
                </a:solidFill>
                <a:latin typeface="Nunito" pitchFamily="34" charset="0"/>
                <a:ea typeface="Nunito" pitchFamily="34" charset="-122"/>
                <a:cs typeface="Nunito" pitchFamily="34" charset="-120"/>
              </a:rPr>
              <a:t>Auto-merging Retrieval</a:t>
            </a:r>
            <a:endParaRPr lang="en-US" sz="1804" dirty="0"/>
          </a:p>
        </p:txBody>
      </p:sp>
      <p:sp>
        <p:nvSpPr>
          <p:cNvPr id="8" name="Text 3"/>
          <p:cNvSpPr/>
          <p:nvPr/>
        </p:nvSpPr>
        <p:spPr>
          <a:xfrm>
            <a:off x="6168033" y="2953226"/>
            <a:ext cx="7780734" cy="311587"/>
          </a:xfrm>
          <a:prstGeom prst="rect">
            <a:avLst/>
          </a:prstGeom>
          <a:noFill/>
          <a:ln/>
        </p:spPr>
        <p:txBody>
          <a:bodyPr wrap="none" rtlCol="0" anchor="t"/>
          <a:lstStyle/>
          <a:p>
            <a:pPr algn="l" indent="0" marL="0">
              <a:lnSpc>
                <a:spcPts val="2454"/>
              </a:lnSpc>
              <a:buNone/>
            </a:pPr>
            <a:r>
              <a:rPr lang="en-US" sz="1534" dirty="0">
                <a:solidFill>
                  <a:srgbClr val="FFFFFF"/>
                </a:solidFill>
                <a:latin typeface="PT Sans" pitchFamily="34" charset="0"/>
                <a:ea typeface="PT Sans" pitchFamily="34" charset="-122"/>
                <a:cs typeface="PT Sans" pitchFamily="34" charset="-120"/>
              </a:rPr>
              <a:t>Combine multiple retrieved contexts for more comprehensive responses.</a:t>
            </a:r>
            <a:endParaRPr lang="en-US" sz="1534" dirty="0"/>
          </a:p>
        </p:txBody>
      </p:sp>
      <p:pic>
        <p:nvPicPr>
          <p:cNvPr id="9" name="Image 3" descr="preencoded.png">    </p:cNvPr>
          <p:cNvPicPr>
            <a:picLocks noChangeAspect="1"/>
          </p:cNvPicPr>
          <p:nvPr/>
        </p:nvPicPr>
        <p:blipFill>
          <a:blip r:embed="rId4"/>
          <a:stretch>
            <a:fillRect/>
          </a:stretch>
        </p:blipFill>
        <p:spPr>
          <a:xfrm>
            <a:off x="6168033" y="3849053"/>
            <a:ext cx="486847" cy="486847"/>
          </a:xfrm>
          <a:prstGeom prst="rect">
            <a:avLst/>
          </a:prstGeom>
        </p:spPr>
      </p:pic>
      <p:sp>
        <p:nvSpPr>
          <p:cNvPr id="10" name="Text 4"/>
          <p:cNvSpPr/>
          <p:nvPr/>
        </p:nvSpPr>
        <p:spPr>
          <a:xfrm>
            <a:off x="6168033" y="4530566"/>
            <a:ext cx="2291358" cy="286464"/>
          </a:xfrm>
          <a:prstGeom prst="rect">
            <a:avLst/>
          </a:prstGeom>
          <a:noFill/>
          <a:ln/>
        </p:spPr>
        <p:txBody>
          <a:bodyPr wrap="none" rtlCol="0" anchor="t"/>
          <a:lstStyle/>
          <a:p>
            <a:pPr algn="l" indent="0" marL="0">
              <a:lnSpc>
                <a:spcPts val="2255"/>
              </a:lnSpc>
              <a:buNone/>
            </a:pPr>
            <a:r>
              <a:rPr lang="en-US" sz="1804" b="1" dirty="0">
                <a:solidFill>
                  <a:srgbClr val="FFFFFF"/>
                </a:solidFill>
                <a:latin typeface="Nunito" pitchFamily="34" charset="0"/>
                <a:ea typeface="Nunito" pitchFamily="34" charset="-122"/>
                <a:cs typeface="Nunito" pitchFamily="34" charset="-120"/>
              </a:rPr>
              <a:t>Prompt Engineering</a:t>
            </a:r>
            <a:endParaRPr lang="en-US" sz="1804" dirty="0"/>
          </a:p>
        </p:txBody>
      </p:sp>
      <p:sp>
        <p:nvSpPr>
          <p:cNvPr id="11" name="Text 5"/>
          <p:cNvSpPr/>
          <p:nvPr/>
        </p:nvSpPr>
        <p:spPr>
          <a:xfrm>
            <a:off x="6168033" y="4933831"/>
            <a:ext cx="7780734" cy="311587"/>
          </a:xfrm>
          <a:prstGeom prst="rect">
            <a:avLst/>
          </a:prstGeom>
          <a:noFill/>
          <a:ln/>
        </p:spPr>
        <p:txBody>
          <a:bodyPr wrap="none" rtlCol="0" anchor="t"/>
          <a:lstStyle/>
          <a:p>
            <a:pPr algn="l" indent="0" marL="0">
              <a:lnSpc>
                <a:spcPts val="2454"/>
              </a:lnSpc>
              <a:buNone/>
            </a:pPr>
            <a:r>
              <a:rPr lang="en-US" sz="1534" dirty="0">
                <a:solidFill>
                  <a:srgbClr val="FFFFFF"/>
                </a:solidFill>
                <a:latin typeface="PT Sans" pitchFamily="34" charset="0"/>
                <a:ea typeface="PT Sans" pitchFamily="34" charset="-122"/>
                <a:cs typeface="PT Sans" pitchFamily="34" charset="-120"/>
              </a:rPr>
              <a:t>Improve prompt design to guide the model in using retrieved context effectively.</a:t>
            </a:r>
            <a:endParaRPr lang="en-US" sz="1534" dirty="0"/>
          </a:p>
        </p:txBody>
      </p:sp>
      <p:pic>
        <p:nvPicPr>
          <p:cNvPr id="12" name="Image 4" descr="preencoded.png">    </p:cNvPr>
          <p:cNvPicPr>
            <a:picLocks noChangeAspect="1"/>
          </p:cNvPicPr>
          <p:nvPr/>
        </p:nvPicPr>
        <p:blipFill>
          <a:blip r:embed="rId5"/>
          <a:stretch>
            <a:fillRect/>
          </a:stretch>
        </p:blipFill>
        <p:spPr>
          <a:xfrm>
            <a:off x="6168033" y="5829657"/>
            <a:ext cx="486847" cy="486847"/>
          </a:xfrm>
          <a:prstGeom prst="rect">
            <a:avLst/>
          </a:prstGeom>
        </p:spPr>
      </p:pic>
      <p:sp>
        <p:nvSpPr>
          <p:cNvPr id="13" name="Text 6"/>
          <p:cNvSpPr/>
          <p:nvPr/>
        </p:nvSpPr>
        <p:spPr>
          <a:xfrm>
            <a:off x="6168033" y="6511171"/>
            <a:ext cx="2291358" cy="286464"/>
          </a:xfrm>
          <a:prstGeom prst="rect">
            <a:avLst/>
          </a:prstGeom>
          <a:noFill/>
          <a:ln/>
        </p:spPr>
        <p:txBody>
          <a:bodyPr wrap="none" rtlCol="0" anchor="t"/>
          <a:lstStyle/>
          <a:p>
            <a:pPr algn="l" indent="0" marL="0">
              <a:lnSpc>
                <a:spcPts val="2255"/>
              </a:lnSpc>
              <a:buNone/>
            </a:pPr>
            <a:r>
              <a:rPr lang="en-US" sz="1804" b="1" dirty="0">
                <a:solidFill>
                  <a:srgbClr val="FFFFFF"/>
                </a:solidFill>
                <a:latin typeface="Nunito" pitchFamily="34" charset="0"/>
                <a:ea typeface="Nunito" pitchFamily="34" charset="-122"/>
                <a:cs typeface="Nunito" pitchFamily="34" charset="-120"/>
              </a:rPr>
              <a:t>Document Chunking</a:t>
            </a:r>
            <a:endParaRPr lang="en-US" sz="1804" dirty="0"/>
          </a:p>
        </p:txBody>
      </p:sp>
      <p:sp>
        <p:nvSpPr>
          <p:cNvPr id="14" name="Text 7"/>
          <p:cNvSpPr/>
          <p:nvPr/>
        </p:nvSpPr>
        <p:spPr>
          <a:xfrm>
            <a:off x="6168033" y="6914436"/>
            <a:ext cx="7780734" cy="311587"/>
          </a:xfrm>
          <a:prstGeom prst="rect">
            <a:avLst/>
          </a:prstGeom>
          <a:noFill/>
          <a:ln/>
        </p:spPr>
        <p:txBody>
          <a:bodyPr wrap="none" rtlCol="0" anchor="t"/>
          <a:lstStyle/>
          <a:p>
            <a:pPr algn="l" indent="0" marL="0">
              <a:lnSpc>
                <a:spcPts val="2454"/>
              </a:lnSpc>
              <a:buNone/>
            </a:pPr>
            <a:r>
              <a:rPr lang="en-US" sz="1534" dirty="0">
                <a:solidFill>
                  <a:srgbClr val="FFFFFF"/>
                </a:solidFill>
                <a:latin typeface="PT Sans" pitchFamily="34" charset="0"/>
                <a:ea typeface="PT Sans" pitchFamily="34" charset="-122"/>
                <a:cs typeface="PT Sans" pitchFamily="34" charset="-120"/>
              </a:rPr>
              <a:t>Optimize chunk_size and chunk_overlap parameters for better text splitting.</a:t>
            </a:r>
            <a:endParaRPr lang="en-US" sz="1534"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2046089"/>
            <a:ext cx="8554998"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Reevaluating Context Relevance</a:t>
            </a:r>
            <a:endParaRPr lang="en-US" sz="4574" dirty="0"/>
          </a:p>
        </p:txBody>
      </p:sp>
      <p:sp>
        <p:nvSpPr>
          <p:cNvPr id="5" name="Shape 2"/>
          <p:cNvSpPr/>
          <p:nvPr/>
        </p:nvSpPr>
        <p:spPr>
          <a:xfrm>
            <a:off x="968693" y="3142417"/>
            <a:ext cx="4066461" cy="3041094"/>
          </a:xfrm>
          <a:prstGeom prst="roundRect">
            <a:avLst>
              <a:gd name="adj" fmla="val 12178"/>
            </a:avLst>
          </a:prstGeom>
          <a:solidFill>
            <a:srgbClr val="00002E"/>
          </a:solidFill>
          <a:ln w="30480">
            <a:solidFill>
              <a:srgbClr val="F2B42D"/>
            </a:solidFill>
            <a:prstDash val="solid"/>
          </a:ln>
        </p:spPr>
      </p:sp>
      <p:sp>
        <p:nvSpPr>
          <p:cNvPr id="6" name="Text 3"/>
          <p:cNvSpPr/>
          <p:nvPr/>
        </p:nvSpPr>
        <p:spPr>
          <a:xfrm>
            <a:off x="1245989" y="3419713"/>
            <a:ext cx="290453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Context Recall</a:t>
            </a:r>
            <a:endParaRPr lang="en-US" sz="2287" dirty="0"/>
          </a:p>
        </p:txBody>
      </p:sp>
      <p:sp>
        <p:nvSpPr>
          <p:cNvPr id="7" name="Text 4"/>
          <p:cNvSpPr/>
          <p:nvPr/>
        </p:nvSpPr>
        <p:spPr>
          <a:xfrm>
            <a:off x="1245989" y="3930968"/>
            <a:ext cx="3511868" cy="1975247"/>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Improved ability to retrieve all relevant contexts for user queries, resulting in more comprehensive information retrieval.</a:t>
            </a:r>
            <a:endParaRPr lang="en-US" sz="1944" dirty="0"/>
          </a:p>
        </p:txBody>
      </p:sp>
      <p:sp>
        <p:nvSpPr>
          <p:cNvPr id="8" name="Shape 5"/>
          <p:cNvSpPr/>
          <p:nvPr/>
        </p:nvSpPr>
        <p:spPr>
          <a:xfrm>
            <a:off x="5281970" y="3142417"/>
            <a:ext cx="4066461" cy="3041094"/>
          </a:xfrm>
          <a:prstGeom prst="roundRect">
            <a:avLst>
              <a:gd name="adj" fmla="val 12178"/>
            </a:avLst>
          </a:prstGeom>
          <a:solidFill>
            <a:srgbClr val="00002E"/>
          </a:solidFill>
          <a:ln w="30480">
            <a:solidFill>
              <a:srgbClr val="D7425E"/>
            </a:solidFill>
            <a:prstDash val="solid"/>
          </a:ln>
        </p:spPr>
      </p:sp>
      <p:sp>
        <p:nvSpPr>
          <p:cNvPr id="9" name="Text 6"/>
          <p:cNvSpPr/>
          <p:nvPr/>
        </p:nvSpPr>
        <p:spPr>
          <a:xfrm>
            <a:off x="5559266" y="3419713"/>
            <a:ext cx="290453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Context Relevance</a:t>
            </a:r>
            <a:endParaRPr lang="en-US" sz="2287" dirty="0"/>
          </a:p>
        </p:txBody>
      </p:sp>
      <p:sp>
        <p:nvSpPr>
          <p:cNvPr id="10" name="Text 7"/>
          <p:cNvSpPr/>
          <p:nvPr/>
        </p:nvSpPr>
        <p:spPr>
          <a:xfrm>
            <a:off x="5559266" y="3930968"/>
            <a:ext cx="3511868" cy="158019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Higher relevance of retrieved context to user queries, providing more pertinent and useful information.</a:t>
            </a:r>
            <a:endParaRPr lang="en-US" sz="1944" dirty="0"/>
          </a:p>
        </p:txBody>
      </p:sp>
      <p:sp>
        <p:nvSpPr>
          <p:cNvPr id="11" name="Shape 8"/>
          <p:cNvSpPr/>
          <p:nvPr/>
        </p:nvSpPr>
        <p:spPr>
          <a:xfrm>
            <a:off x="9595247" y="3142417"/>
            <a:ext cx="4066461" cy="3041094"/>
          </a:xfrm>
          <a:prstGeom prst="roundRect">
            <a:avLst>
              <a:gd name="adj" fmla="val 12178"/>
            </a:avLst>
          </a:prstGeom>
          <a:solidFill>
            <a:srgbClr val="00002E"/>
          </a:solidFill>
          <a:ln w="30480">
            <a:solidFill>
              <a:srgbClr val="DD785E"/>
            </a:solidFill>
            <a:prstDash val="solid"/>
          </a:ln>
        </p:spPr>
      </p:sp>
      <p:sp>
        <p:nvSpPr>
          <p:cNvPr id="12" name="Text 9"/>
          <p:cNvSpPr/>
          <p:nvPr/>
        </p:nvSpPr>
        <p:spPr>
          <a:xfrm>
            <a:off x="9872543" y="3419713"/>
            <a:ext cx="290453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Context Entity Recall</a:t>
            </a:r>
            <a:endParaRPr lang="en-US" sz="2287" dirty="0"/>
          </a:p>
        </p:txBody>
      </p:sp>
      <p:sp>
        <p:nvSpPr>
          <p:cNvPr id="13" name="Text 10"/>
          <p:cNvSpPr/>
          <p:nvPr/>
        </p:nvSpPr>
        <p:spPr>
          <a:xfrm>
            <a:off x="9872543" y="3930968"/>
            <a:ext cx="3511868" cy="158019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Enhanced ability to recall relevant entities within the context, leading to more precise and informative responses.</a:t>
            </a:r>
            <a:endParaRPr lang="en-US" sz="1944" dirty="0"/>
          </a:p>
        </p:txBody>
      </p:sp>
      <p:pic>
        <p:nvPicPr>
          <p:cNvPr id="14"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3086100"/>
          </a:xfrm>
          <a:prstGeom prst="rect">
            <a:avLst/>
          </a:prstGeom>
        </p:spPr>
      </p:pic>
      <p:sp>
        <p:nvSpPr>
          <p:cNvPr id="5" name="Text 1"/>
          <p:cNvSpPr/>
          <p:nvPr/>
        </p:nvSpPr>
        <p:spPr>
          <a:xfrm>
            <a:off x="968693" y="3984188"/>
            <a:ext cx="8531185"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Reevaluating Answer Relevance</a:t>
            </a:r>
            <a:endParaRPr lang="en-US" sz="4574" dirty="0"/>
          </a:p>
        </p:txBody>
      </p:sp>
      <p:sp>
        <p:nvSpPr>
          <p:cNvPr id="6" name="Shape 2"/>
          <p:cNvSpPr/>
          <p:nvPr/>
        </p:nvSpPr>
        <p:spPr>
          <a:xfrm>
            <a:off x="968693" y="5080516"/>
            <a:ext cx="6223040" cy="2250996"/>
          </a:xfrm>
          <a:prstGeom prst="roundRect">
            <a:avLst>
              <a:gd name="adj" fmla="val 16452"/>
            </a:avLst>
          </a:prstGeom>
          <a:solidFill>
            <a:srgbClr val="00002E"/>
          </a:solidFill>
          <a:ln w="30480">
            <a:solidFill>
              <a:srgbClr val="F2B42D"/>
            </a:solidFill>
            <a:prstDash val="solid"/>
          </a:ln>
        </p:spPr>
      </p:sp>
      <p:sp>
        <p:nvSpPr>
          <p:cNvPr id="7" name="Text 3"/>
          <p:cNvSpPr/>
          <p:nvPr/>
        </p:nvSpPr>
        <p:spPr>
          <a:xfrm>
            <a:off x="1245989" y="5357813"/>
            <a:ext cx="3195518"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Accuracy and Relevance</a:t>
            </a:r>
            <a:endParaRPr lang="en-US" sz="2287" dirty="0"/>
          </a:p>
        </p:txBody>
      </p:sp>
      <p:sp>
        <p:nvSpPr>
          <p:cNvPr id="8" name="Text 4"/>
          <p:cNvSpPr/>
          <p:nvPr/>
        </p:nvSpPr>
        <p:spPr>
          <a:xfrm>
            <a:off x="1245989" y="5869067"/>
            <a:ext cx="566844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Improved correctness and relevance of responses to given prompts, providing more accurate and contextually appropriate answers.</a:t>
            </a:r>
            <a:endParaRPr lang="en-US" sz="1944" dirty="0"/>
          </a:p>
        </p:txBody>
      </p:sp>
      <p:sp>
        <p:nvSpPr>
          <p:cNvPr id="9" name="Shape 5"/>
          <p:cNvSpPr/>
          <p:nvPr/>
        </p:nvSpPr>
        <p:spPr>
          <a:xfrm>
            <a:off x="7438549" y="5080516"/>
            <a:ext cx="6223040" cy="2250996"/>
          </a:xfrm>
          <a:prstGeom prst="roundRect">
            <a:avLst>
              <a:gd name="adj" fmla="val 16452"/>
            </a:avLst>
          </a:prstGeom>
          <a:solidFill>
            <a:srgbClr val="00002E"/>
          </a:solidFill>
          <a:ln w="30480">
            <a:solidFill>
              <a:srgbClr val="D7425E"/>
            </a:solidFill>
            <a:prstDash val="solid"/>
          </a:ln>
        </p:spPr>
      </p:sp>
      <p:sp>
        <p:nvSpPr>
          <p:cNvPr id="10" name="Text 6"/>
          <p:cNvSpPr/>
          <p:nvPr/>
        </p:nvSpPr>
        <p:spPr>
          <a:xfrm>
            <a:off x="7715845" y="5357813"/>
            <a:ext cx="290453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Consistency</a:t>
            </a:r>
            <a:endParaRPr lang="en-US" sz="2287" dirty="0"/>
          </a:p>
        </p:txBody>
      </p:sp>
      <p:sp>
        <p:nvSpPr>
          <p:cNvPr id="11" name="Text 7"/>
          <p:cNvSpPr/>
          <p:nvPr/>
        </p:nvSpPr>
        <p:spPr>
          <a:xfrm>
            <a:off x="7715845" y="5869067"/>
            <a:ext cx="566844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Increased consistency of responses over multiple similar queries, ensuring more reliable and predictable outputs.</a:t>
            </a:r>
            <a:endParaRPr lang="en-US" sz="1944" dirty="0"/>
          </a:p>
        </p:txBody>
      </p:sp>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2024-07-27T21:07:43Z</dcterms:created>
  <dcterms:modified xsi:type="dcterms:W3CDTF">2024-07-27T21:07:43Z</dcterms:modified>
</cp:coreProperties>
</file>